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182843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99999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99999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381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381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solidFill>
            <a:srgbClr val="999999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50800" cap="flat">
              <a:solidFill>
                <a:srgbClr val="999999"/>
              </a:solidFill>
              <a:prstDash val="solid"/>
              <a:round/>
            </a:ln>
          </a:top>
          <a:bottom>
            <a:ln w="127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999999"/>
      </a:tcTxStyle>
      <a:tcStyle>
        <a:tcBdr>
          <a:left>
            <a:ln w="12700" cap="flat">
              <a:solidFill>
                <a:srgbClr val="999999"/>
              </a:solidFill>
              <a:prstDash val="solid"/>
              <a:round/>
            </a:ln>
          </a:left>
          <a:right>
            <a:ln w="12700" cap="flat">
              <a:solidFill>
                <a:srgbClr val="999999"/>
              </a:solidFill>
              <a:prstDash val="solid"/>
              <a:round/>
            </a:ln>
          </a:right>
          <a:top>
            <a:ln w="12700" cap="flat">
              <a:solidFill>
                <a:srgbClr val="999999"/>
              </a:solidFill>
              <a:prstDash val="solid"/>
              <a:round/>
            </a:ln>
          </a:top>
          <a:bottom>
            <a:ln w="25400" cap="flat">
              <a:solidFill>
                <a:srgbClr val="999999"/>
              </a:solidFill>
              <a:prstDash val="solid"/>
              <a:round/>
            </a:ln>
          </a:bottom>
          <a:insideH>
            <a:ln w="12700" cap="flat">
              <a:solidFill>
                <a:srgbClr val="999999"/>
              </a:solidFill>
              <a:prstDash val="solid"/>
              <a:round/>
            </a:ln>
          </a:insideH>
          <a:insideV>
            <a:ln w="12700" cap="flat">
              <a:solidFill>
                <a:srgbClr val="99999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hape 9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Lucida Grande"/>
      </a:defRPr>
    </a:lvl1pPr>
    <a:lvl2pPr indent="228600" defTabSz="457200" latinLnBrk="0">
      <a:defRPr sz="2200">
        <a:latin typeface="+mn-lt"/>
        <a:ea typeface="+mn-ea"/>
        <a:cs typeface="+mn-cs"/>
        <a:sym typeface="Lucida Grande"/>
      </a:defRPr>
    </a:lvl2pPr>
    <a:lvl3pPr indent="457200" defTabSz="457200" latinLnBrk="0">
      <a:defRPr sz="2200">
        <a:latin typeface="+mn-lt"/>
        <a:ea typeface="+mn-ea"/>
        <a:cs typeface="+mn-cs"/>
        <a:sym typeface="Lucida Grande"/>
      </a:defRPr>
    </a:lvl3pPr>
    <a:lvl4pPr indent="685800" defTabSz="457200" latinLnBrk="0">
      <a:defRPr sz="2200">
        <a:latin typeface="+mn-lt"/>
        <a:ea typeface="+mn-ea"/>
        <a:cs typeface="+mn-cs"/>
        <a:sym typeface="Lucida Grande"/>
      </a:defRPr>
    </a:lvl4pPr>
    <a:lvl5pPr indent="914400" defTabSz="457200" latinLnBrk="0">
      <a:defRPr sz="2200">
        <a:latin typeface="+mn-lt"/>
        <a:ea typeface="+mn-ea"/>
        <a:cs typeface="+mn-cs"/>
        <a:sym typeface="Lucida Grande"/>
      </a:defRPr>
    </a:lvl5pPr>
    <a:lvl6pPr indent="1143000" defTabSz="457200" latinLnBrk="0">
      <a:defRPr sz="2200">
        <a:latin typeface="+mn-lt"/>
        <a:ea typeface="+mn-ea"/>
        <a:cs typeface="+mn-cs"/>
        <a:sym typeface="Lucida Grande"/>
      </a:defRPr>
    </a:lvl6pPr>
    <a:lvl7pPr indent="1371600" defTabSz="457200" latinLnBrk="0">
      <a:defRPr sz="2200">
        <a:latin typeface="+mn-lt"/>
        <a:ea typeface="+mn-ea"/>
        <a:cs typeface="+mn-cs"/>
        <a:sym typeface="Lucida Grande"/>
      </a:defRPr>
    </a:lvl7pPr>
    <a:lvl8pPr indent="1600200" defTabSz="457200" latinLnBrk="0">
      <a:defRPr sz="2200">
        <a:latin typeface="+mn-lt"/>
        <a:ea typeface="+mn-ea"/>
        <a:cs typeface="+mn-cs"/>
        <a:sym typeface="Lucida Grande"/>
      </a:defRPr>
    </a:lvl8pPr>
    <a:lvl9pPr indent="1828800" defTabSz="457200" latinLnBrk="0">
      <a:defRPr sz="2200">
        <a:latin typeface="+mn-lt"/>
        <a:ea typeface="+mn-ea"/>
        <a:cs typeface="+mn-cs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14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12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13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33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31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32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34" name="Image"/>
          <p:cNvSpPr/>
          <p:nvPr>
            <p:ph type="pic" sz="half" idx="21"/>
          </p:nvPr>
        </p:nvSpPr>
        <p:spPr>
          <a:xfrm>
            <a:off x="11171580" y="0"/>
            <a:ext cx="13206070" cy="87700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4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4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4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46" name="Image"/>
          <p:cNvSpPr/>
          <p:nvPr>
            <p:ph type="pic" sz="half" idx="21"/>
          </p:nvPr>
        </p:nvSpPr>
        <p:spPr>
          <a:xfrm>
            <a:off x="11001919" y="4492485"/>
            <a:ext cx="11338787" cy="72356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57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55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56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58" name="Image"/>
          <p:cNvSpPr/>
          <p:nvPr>
            <p:ph type="pic" sz="half" idx="21"/>
          </p:nvPr>
        </p:nvSpPr>
        <p:spPr>
          <a:xfrm>
            <a:off x="8616460" y="0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" name="Image"/>
          <p:cNvSpPr/>
          <p:nvPr>
            <p:ph type="pic" sz="half" idx="22"/>
          </p:nvPr>
        </p:nvSpPr>
        <p:spPr>
          <a:xfrm>
            <a:off x="8616460" y="6996499"/>
            <a:ext cx="15761190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70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68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69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71" name="Image"/>
          <p:cNvSpPr/>
          <p:nvPr>
            <p:ph type="pic" sz="quarter" idx="21"/>
          </p:nvPr>
        </p:nvSpPr>
        <p:spPr>
          <a:xfrm>
            <a:off x="20182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Image"/>
          <p:cNvSpPr/>
          <p:nvPr>
            <p:ph type="pic" sz="quarter" idx="22"/>
          </p:nvPr>
        </p:nvSpPr>
        <p:spPr>
          <a:xfrm>
            <a:off x="7362614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Image"/>
          <p:cNvSpPr/>
          <p:nvPr>
            <p:ph type="pic" sz="quarter" idx="23"/>
          </p:nvPr>
        </p:nvSpPr>
        <p:spPr>
          <a:xfrm>
            <a:off x="12707015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" name="Image"/>
          <p:cNvSpPr/>
          <p:nvPr>
            <p:ph type="pic" sz="quarter" idx="24"/>
          </p:nvPr>
        </p:nvSpPr>
        <p:spPr>
          <a:xfrm>
            <a:off x="18051417" y="5114897"/>
            <a:ext cx="3059061" cy="30590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"/>
          <p:cNvSpPr/>
          <p:nvPr/>
        </p:nvSpPr>
        <p:spPr>
          <a:xfrm rot="16200000">
            <a:off x="11823699" y="1162048"/>
            <a:ext cx="730253" cy="24377654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5000"/>
            </a:pPr>
          </a:p>
        </p:txBody>
      </p:sp>
      <p:grpSp>
        <p:nvGrpSpPr>
          <p:cNvPr id="85" name="Group"/>
          <p:cNvGrpSpPr/>
          <p:nvPr/>
        </p:nvGrpSpPr>
        <p:grpSpPr>
          <a:xfrm>
            <a:off x="547663" y="13233497"/>
            <a:ext cx="24552324" cy="269239"/>
            <a:chOff x="0" y="0"/>
            <a:chExt cx="24552322" cy="269237"/>
          </a:xfrm>
        </p:grpSpPr>
        <p:sp>
          <p:nvSpPr>
            <p:cNvPr id="83" name="COMPUTEROME 2.0 USERS WORKSHOP"/>
            <p:cNvSpPr txBox="1"/>
            <p:nvPr/>
          </p:nvSpPr>
          <p:spPr>
            <a:xfrm>
              <a:off x="20316046" y="0"/>
              <a:ext cx="4236277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84" name="UNIVERSITY OF COPENHAGEN, FEBRUARY 2021"/>
            <p:cNvSpPr txBox="1"/>
            <p:nvPr/>
          </p:nvSpPr>
          <p:spPr>
            <a:xfrm>
              <a:off x="0" y="0"/>
              <a:ext cx="5172704" cy="269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86" name="Image"/>
          <p:cNvSpPr/>
          <p:nvPr>
            <p:ph type="pic" sz="quarter" idx="21"/>
          </p:nvPr>
        </p:nvSpPr>
        <p:spPr>
          <a:xfrm>
            <a:off x="17338746" y="1538475"/>
            <a:ext cx="4941290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Image"/>
          <p:cNvSpPr/>
          <p:nvPr>
            <p:ph type="pic" sz="quarter" idx="22"/>
          </p:nvPr>
        </p:nvSpPr>
        <p:spPr>
          <a:xfrm>
            <a:off x="11068066" y="1538475"/>
            <a:ext cx="4941289" cy="106704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651463" y="1539875"/>
            <a:ext cx="1949704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3603078" y="4876800"/>
            <a:ext cx="9545426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7207477" y="12220248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99999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828343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computerome@dtu.dk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8" Type="http://schemas.openxmlformats.org/officeDocument/2006/relationships/image" Target="../media/image7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computerome.dk/display/C2W/Getting+Started+-+new+users#GettingStarted-newusers-SSHlogintoComputerome2.0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jpeg"/><Relationship Id="rId5" Type="http://schemas.openxmlformats.org/officeDocument/2006/relationships/image" Target="../media/image5.png"/><Relationship Id="rId6" Type="http://schemas.openxmlformats.org/officeDocument/2006/relationships/hyperlink" Target="mailto:username@ssh.computerome.dk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username@ssh.computerome.dk" TargetMode="External"/><Relationship Id="rId3" Type="http://schemas.openxmlformats.org/officeDocument/2006/relationships/image" Target="../media/image6.png"/><Relationship Id="rId4" Type="http://schemas.openxmlformats.org/officeDocument/2006/relationships/image" Target="../media/image9.jpeg"/><Relationship Id="rId5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  <a:extLst/>
          </a:blip>
          <a:srcRect l="13001" t="0" r="41540" b="0"/>
          <a:stretch>
            <a:fillRect/>
          </a:stretch>
        </p:blipFill>
        <p:spPr>
          <a:xfrm>
            <a:off x="13259147" y="-47427"/>
            <a:ext cx="11160863" cy="13810736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9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grpSp>
        <p:nvGrpSpPr>
          <p:cNvPr id="104" name="Group"/>
          <p:cNvGrpSpPr/>
          <p:nvPr/>
        </p:nvGrpSpPr>
        <p:grpSpPr>
          <a:xfrm>
            <a:off x="1802182" y="5238964"/>
            <a:ext cx="1782969" cy="1776184"/>
            <a:chOff x="0" y="0"/>
            <a:chExt cx="1782968" cy="1776182"/>
          </a:xfrm>
        </p:grpSpPr>
        <p:sp>
          <p:nvSpPr>
            <p:cNvPr id="99" name="Circle"/>
            <p:cNvSpPr/>
            <p:nvPr/>
          </p:nvSpPr>
          <p:spPr>
            <a:xfrm>
              <a:off x="-1" y="-1"/>
              <a:ext cx="1782970" cy="177618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" name="Circle"/>
            <p:cNvSpPr/>
            <p:nvPr/>
          </p:nvSpPr>
          <p:spPr>
            <a:xfrm>
              <a:off x="369558" y="355745"/>
              <a:ext cx="1069253" cy="1064691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" name="Circle"/>
            <p:cNvSpPr/>
            <p:nvPr/>
          </p:nvSpPr>
          <p:spPr>
            <a:xfrm>
              <a:off x="532071" y="515980"/>
              <a:ext cx="744225" cy="744225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" name="Rectangle"/>
            <p:cNvSpPr/>
            <p:nvPr/>
          </p:nvSpPr>
          <p:spPr>
            <a:xfrm rot="21000000">
              <a:off x="1062840" y="642309"/>
              <a:ext cx="577884" cy="369648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" name="Rectangle"/>
            <p:cNvSpPr/>
            <p:nvPr/>
          </p:nvSpPr>
          <p:spPr>
            <a:xfrm rot="600000">
              <a:off x="1059375" y="764123"/>
              <a:ext cx="577885" cy="40955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05" name="OMPUTEROME 2.0…"/>
          <p:cNvSpPr txBox="1"/>
          <p:nvPr/>
        </p:nvSpPr>
        <p:spPr>
          <a:xfrm>
            <a:off x="3225772" y="5857168"/>
            <a:ext cx="5409258" cy="200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pPr>
            <a:r>
              <a:t>OMPUTEROME 2.0</a:t>
            </a:r>
          </a:p>
          <a:p>
            <a: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106" name="Faculty of Health and Medical Sciences,…"/>
          <p:cNvSpPr txBox="1"/>
          <p:nvPr/>
        </p:nvSpPr>
        <p:spPr>
          <a:xfrm>
            <a:off x="8000972" y="12906108"/>
            <a:ext cx="5561268" cy="502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aseline="28571" cap="all" spc="139" sz="1400"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b="1" baseline="28571" cap="all" spc="139" sz="1400">
                <a:latin typeface="Arial"/>
                <a:ea typeface="Arial"/>
                <a:cs typeface="Arial"/>
                <a:sym typeface="Arial"/>
              </a:defRPr>
            </a:pPr>
            <a:r>
              <a:t>University of Copenhagen</a:t>
            </a:r>
            <a:r>
              <a:rPr b="0"/>
              <a:t>, February, 2021</a:t>
            </a:r>
          </a:p>
        </p:txBody>
      </p:sp>
      <p:grpSp>
        <p:nvGrpSpPr>
          <p:cNvPr id="10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107" name="1325x215_WikiBanner.png" descr="1325x215_WikiBanner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0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grpSp>
        <p:nvGrpSpPr>
          <p:cNvPr id="373" name="Group"/>
          <p:cNvGrpSpPr/>
          <p:nvPr/>
        </p:nvGrpSpPr>
        <p:grpSpPr>
          <a:xfrm>
            <a:off x="3475262" y="3778384"/>
            <a:ext cx="17420777" cy="8444315"/>
            <a:chOff x="0" y="0"/>
            <a:chExt cx="17420774" cy="8444313"/>
          </a:xfrm>
        </p:grpSpPr>
        <p:sp>
          <p:nvSpPr>
            <p:cNvPr id="254" name="Line 14"/>
            <p:cNvSpPr/>
            <p:nvPr/>
          </p:nvSpPr>
          <p:spPr>
            <a:xfrm flipV="1">
              <a:off x="7878948" y="1207448"/>
              <a:ext cx="2" cy="144203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grpSp>
          <p:nvGrpSpPr>
            <p:cNvPr id="257" name="Group"/>
            <p:cNvGrpSpPr/>
            <p:nvPr/>
          </p:nvGrpSpPr>
          <p:grpSpPr>
            <a:xfrm>
              <a:off x="870393" y="2660251"/>
              <a:ext cx="2819710" cy="963424"/>
              <a:chOff x="0" y="0"/>
              <a:chExt cx="2819709" cy="963423"/>
            </a:xfrm>
          </p:grpSpPr>
          <p:sp>
            <p:nvSpPr>
              <p:cNvPr id="255" name="Freeform 15"/>
              <p:cNvSpPr/>
              <p:nvPr/>
            </p:nvSpPr>
            <p:spPr>
              <a:xfrm>
                <a:off x="-1" y="0"/>
                <a:ext cx="2819711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56" name="Freeform 25"/>
              <p:cNvSpPr/>
              <p:nvPr/>
            </p:nvSpPr>
            <p:spPr>
              <a:xfrm>
                <a:off x="99841" y="77361"/>
                <a:ext cx="2621174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60" name="Group"/>
            <p:cNvGrpSpPr/>
            <p:nvPr/>
          </p:nvGrpSpPr>
          <p:grpSpPr>
            <a:xfrm>
              <a:off x="6210154" y="-1"/>
              <a:ext cx="3337589" cy="1204063"/>
              <a:chOff x="0" y="0"/>
              <a:chExt cx="3337587" cy="1204061"/>
            </a:xfrm>
          </p:grpSpPr>
          <p:sp>
            <p:nvSpPr>
              <p:cNvPr id="258" name="Freeform 15"/>
              <p:cNvSpPr/>
              <p:nvPr/>
            </p:nvSpPr>
            <p:spPr>
              <a:xfrm>
                <a:off x="-1" y="0"/>
                <a:ext cx="3337589" cy="120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59" name="Freeform 25"/>
              <p:cNvSpPr/>
              <p:nvPr/>
            </p:nvSpPr>
            <p:spPr>
              <a:xfrm>
                <a:off x="118180" y="96684"/>
                <a:ext cx="3102585" cy="1009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63" name="Group"/>
            <p:cNvGrpSpPr/>
            <p:nvPr/>
          </p:nvGrpSpPr>
          <p:grpSpPr>
            <a:xfrm>
              <a:off x="6493252" y="2664214"/>
              <a:ext cx="2819710" cy="963424"/>
              <a:chOff x="0" y="0"/>
              <a:chExt cx="2819708" cy="963423"/>
            </a:xfrm>
          </p:grpSpPr>
          <p:sp>
            <p:nvSpPr>
              <p:cNvPr id="261" name="Freeform 15"/>
              <p:cNvSpPr/>
              <p:nvPr/>
            </p:nvSpPr>
            <p:spPr>
              <a:xfrm>
                <a:off x="0" y="0"/>
                <a:ext cx="2819709" cy="9634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2" name="Freeform 25"/>
              <p:cNvSpPr/>
              <p:nvPr/>
            </p:nvSpPr>
            <p:spPr>
              <a:xfrm>
                <a:off x="99842" y="77361"/>
                <a:ext cx="2621172" cy="807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66" name="Group"/>
            <p:cNvGrpSpPr/>
            <p:nvPr/>
          </p:nvGrpSpPr>
          <p:grpSpPr>
            <a:xfrm>
              <a:off x="12115777" y="2657353"/>
              <a:ext cx="2819710" cy="953359"/>
              <a:chOff x="0" y="0"/>
              <a:chExt cx="2819709" cy="953358"/>
            </a:xfrm>
          </p:grpSpPr>
          <p:sp>
            <p:nvSpPr>
              <p:cNvPr id="264" name="Freeform 15"/>
              <p:cNvSpPr/>
              <p:nvPr/>
            </p:nvSpPr>
            <p:spPr>
              <a:xfrm>
                <a:off x="-1" y="-1"/>
                <a:ext cx="2819711" cy="953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5" name="Freeform 25"/>
              <p:cNvSpPr/>
              <p:nvPr/>
            </p:nvSpPr>
            <p:spPr>
              <a:xfrm>
                <a:off x="99841" y="76553"/>
                <a:ext cx="2621174" cy="7993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69" name="Group"/>
            <p:cNvGrpSpPr/>
            <p:nvPr/>
          </p:nvGrpSpPr>
          <p:grpSpPr>
            <a:xfrm>
              <a:off x="6093989" y="4799255"/>
              <a:ext cx="1007037" cy="1005141"/>
              <a:chOff x="0" y="0"/>
              <a:chExt cx="1007036" cy="1005140"/>
            </a:xfrm>
          </p:grpSpPr>
          <p:sp>
            <p:nvSpPr>
              <p:cNvPr id="267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8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72" name="Group"/>
            <p:cNvGrpSpPr/>
            <p:nvPr/>
          </p:nvGrpSpPr>
          <p:grpSpPr>
            <a:xfrm>
              <a:off x="7377505" y="4801592"/>
              <a:ext cx="1007037" cy="1005141"/>
              <a:chOff x="0" y="0"/>
              <a:chExt cx="1007036" cy="1005140"/>
            </a:xfrm>
          </p:grpSpPr>
          <p:sp>
            <p:nvSpPr>
              <p:cNvPr id="270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71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73" name="Group"/>
            <p:cNvSpPr txBox="1"/>
            <p:nvPr/>
          </p:nvSpPr>
          <p:spPr>
            <a:xfrm>
              <a:off x="7257551" y="370935"/>
              <a:ext cx="1260544" cy="510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b="1" sz="30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  <p:sp>
          <p:nvSpPr>
            <p:cNvPr id="274" name="DATABASES"/>
            <p:cNvSpPr txBox="1"/>
            <p:nvPr/>
          </p:nvSpPr>
          <p:spPr>
            <a:xfrm>
              <a:off x="1234899" y="2895523"/>
              <a:ext cx="2157455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DATABASES</a:t>
              </a:r>
            </a:p>
          </p:txBody>
        </p:sp>
        <p:sp>
          <p:nvSpPr>
            <p:cNvPr id="275" name="PROJECTS"/>
            <p:cNvSpPr txBox="1"/>
            <p:nvPr/>
          </p:nvSpPr>
          <p:spPr>
            <a:xfrm>
              <a:off x="12605199" y="2901825"/>
              <a:ext cx="188746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PROJECTS</a:t>
              </a:r>
            </a:p>
          </p:txBody>
        </p:sp>
        <p:sp>
          <p:nvSpPr>
            <p:cNvPr id="276" name="(…)"/>
            <p:cNvSpPr txBox="1"/>
            <p:nvPr/>
          </p:nvSpPr>
          <p:spPr>
            <a:xfrm>
              <a:off x="414346" y="6224075"/>
              <a:ext cx="756790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277" name="(…)"/>
            <p:cNvSpPr txBox="1"/>
            <p:nvPr/>
          </p:nvSpPr>
          <p:spPr>
            <a:xfrm>
              <a:off x="1947931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278" name="(…)"/>
            <p:cNvSpPr txBox="1"/>
            <p:nvPr/>
          </p:nvSpPr>
          <p:spPr>
            <a:xfrm>
              <a:off x="3497943" y="6211926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81" name="Group"/>
            <p:cNvGrpSpPr/>
            <p:nvPr/>
          </p:nvGrpSpPr>
          <p:grpSpPr>
            <a:xfrm>
              <a:off x="-1" y="4823692"/>
              <a:ext cx="1482723" cy="646317"/>
              <a:chOff x="0" y="0"/>
              <a:chExt cx="1482722" cy="646316"/>
            </a:xfrm>
          </p:grpSpPr>
          <p:sp>
            <p:nvSpPr>
              <p:cNvPr id="279" name="Freeform 15"/>
              <p:cNvSpPr/>
              <p:nvPr/>
            </p:nvSpPr>
            <p:spPr>
              <a:xfrm>
                <a:off x="0" y="-1"/>
                <a:ext cx="1482723" cy="646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80" name="Freeform 25"/>
              <p:cNvSpPr/>
              <p:nvPr/>
            </p:nvSpPr>
            <p:spPr>
              <a:xfrm>
                <a:off x="52501" y="51898"/>
                <a:ext cx="1378324" cy="5419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82" name="(…)"/>
            <p:cNvSpPr txBox="1"/>
            <p:nvPr/>
          </p:nvSpPr>
          <p:spPr>
            <a:xfrm>
              <a:off x="4711982" y="4936083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85" name="Group"/>
            <p:cNvGrpSpPr/>
            <p:nvPr/>
          </p:nvGrpSpPr>
          <p:grpSpPr>
            <a:xfrm>
              <a:off x="1577003" y="4836392"/>
              <a:ext cx="1463695" cy="638023"/>
              <a:chOff x="0" y="0"/>
              <a:chExt cx="1463694" cy="638022"/>
            </a:xfrm>
          </p:grpSpPr>
          <p:sp>
            <p:nvSpPr>
              <p:cNvPr id="283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84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88" name="Group"/>
            <p:cNvGrpSpPr/>
            <p:nvPr/>
          </p:nvGrpSpPr>
          <p:grpSpPr>
            <a:xfrm>
              <a:off x="3144492" y="4836392"/>
              <a:ext cx="1463695" cy="638023"/>
              <a:chOff x="0" y="0"/>
              <a:chExt cx="1463694" cy="638022"/>
            </a:xfrm>
          </p:grpSpPr>
          <p:sp>
            <p:nvSpPr>
              <p:cNvPr id="286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87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89" name="(…)"/>
            <p:cNvSpPr txBox="1"/>
            <p:nvPr/>
          </p:nvSpPr>
          <p:spPr>
            <a:xfrm>
              <a:off x="9906752" y="5095205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92" name="Group"/>
            <p:cNvGrpSpPr/>
            <p:nvPr/>
          </p:nvGrpSpPr>
          <p:grpSpPr>
            <a:xfrm>
              <a:off x="8635832" y="4801592"/>
              <a:ext cx="1007037" cy="1005141"/>
              <a:chOff x="0" y="0"/>
              <a:chExt cx="1007036" cy="1005140"/>
            </a:xfrm>
          </p:grpSpPr>
          <p:sp>
            <p:nvSpPr>
              <p:cNvPr id="290" name="Oval 8"/>
              <p:cNvSpPr/>
              <p:nvPr/>
            </p:nvSpPr>
            <p:spPr>
              <a:xfrm>
                <a:off x="0" y="0"/>
                <a:ext cx="1007037" cy="1005141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91" name="Oval 18"/>
              <p:cNvSpPr/>
              <p:nvPr/>
            </p:nvSpPr>
            <p:spPr>
              <a:xfrm>
                <a:off x="82419" y="81471"/>
                <a:ext cx="843145" cy="842197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93" name="Line 14"/>
            <p:cNvSpPr/>
            <p:nvPr/>
          </p:nvSpPr>
          <p:spPr>
            <a:xfrm flipV="1">
              <a:off x="2359225" y="1932067"/>
              <a:ext cx="2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94" name="Line 14"/>
            <p:cNvSpPr/>
            <p:nvPr/>
          </p:nvSpPr>
          <p:spPr>
            <a:xfrm flipH="1" flipV="1">
              <a:off x="2312524" y="1928465"/>
              <a:ext cx="11181166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95" name="Line 14"/>
            <p:cNvSpPr/>
            <p:nvPr/>
          </p:nvSpPr>
          <p:spPr>
            <a:xfrm flipV="1">
              <a:off x="13549799" y="1932067"/>
              <a:ext cx="2" cy="717417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96" name="Oval 23"/>
            <p:cNvSpPr/>
            <p:nvPr/>
          </p:nvSpPr>
          <p:spPr>
            <a:xfrm>
              <a:off x="13450080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97" name="Oval 23"/>
            <p:cNvSpPr/>
            <p:nvPr/>
          </p:nvSpPr>
          <p:spPr>
            <a:xfrm>
              <a:off x="7793695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98" name="Oval 23"/>
            <p:cNvSpPr/>
            <p:nvPr/>
          </p:nvSpPr>
          <p:spPr>
            <a:xfrm>
              <a:off x="2290445" y="1841205"/>
              <a:ext cx="172517" cy="174523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99" name="Line 14"/>
            <p:cNvSpPr/>
            <p:nvPr/>
          </p:nvSpPr>
          <p:spPr>
            <a:xfrm flipV="1">
              <a:off x="741360" y="4279976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00" name="Line 14"/>
            <p:cNvSpPr/>
            <p:nvPr/>
          </p:nvSpPr>
          <p:spPr>
            <a:xfrm flipV="1">
              <a:off x="2308849" y="3665341"/>
              <a:ext cx="2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01" name="Line 14"/>
            <p:cNvSpPr/>
            <p:nvPr/>
          </p:nvSpPr>
          <p:spPr>
            <a:xfrm flipV="1">
              <a:off x="3876337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02" name="Line 14"/>
            <p:cNvSpPr/>
            <p:nvPr/>
          </p:nvSpPr>
          <p:spPr>
            <a:xfrm flipH="1" flipV="1">
              <a:off x="752158" y="4274625"/>
              <a:ext cx="3113384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03" name="Oval 23"/>
            <p:cNvSpPr/>
            <p:nvPr/>
          </p:nvSpPr>
          <p:spPr>
            <a:xfrm>
              <a:off x="657732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4" name="Oval 23"/>
            <p:cNvSpPr/>
            <p:nvPr/>
          </p:nvSpPr>
          <p:spPr>
            <a:xfrm>
              <a:off x="2223595" y="418736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5" name="Oval 23"/>
            <p:cNvSpPr/>
            <p:nvPr/>
          </p:nvSpPr>
          <p:spPr>
            <a:xfrm>
              <a:off x="3791085" y="4185176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308" name="Group"/>
            <p:cNvGrpSpPr/>
            <p:nvPr/>
          </p:nvGrpSpPr>
          <p:grpSpPr>
            <a:xfrm>
              <a:off x="11226295" y="4827839"/>
              <a:ext cx="1463695" cy="638023"/>
              <a:chOff x="0" y="0"/>
              <a:chExt cx="1463694" cy="638022"/>
            </a:xfrm>
          </p:grpSpPr>
          <p:sp>
            <p:nvSpPr>
              <p:cNvPr id="306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07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09" name="(…)"/>
            <p:cNvSpPr txBox="1"/>
            <p:nvPr/>
          </p:nvSpPr>
          <p:spPr>
            <a:xfrm>
              <a:off x="15928763" y="4940231"/>
              <a:ext cx="75679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312" name="Group"/>
            <p:cNvGrpSpPr/>
            <p:nvPr/>
          </p:nvGrpSpPr>
          <p:grpSpPr>
            <a:xfrm>
              <a:off x="12793785" y="4827839"/>
              <a:ext cx="1463695" cy="638023"/>
              <a:chOff x="0" y="0"/>
              <a:chExt cx="1463694" cy="638022"/>
            </a:xfrm>
          </p:grpSpPr>
          <p:sp>
            <p:nvSpPr>
              <p:cNvPr id="310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11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315" name="Group"/>
            <p:cNvGrpSpPr/>
            <p:nvPr/>
          </p:nvGrpSpPr>
          <p:grpSpPr>
            <a:xfrm>
              <a:off x="14361274" y="4827839"/>
              <a:ext cx="1463695" cy="638023"/>
              <a:chOff x="0" y="0"/>
              <a:chExt cx="1463694" cy="638022"/>
            </a:xfrm>
          </p:grpSpPr>
          <p:sp>
            <p:nvSpPr>
              <p:cNvPr id="313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14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16" name="Line 14"/>
            <p:cNvSpPr/>
            <p:nvPr/>
          </p:nvSpPr>
          <p:spPr>
            <a:xfrm flipV="1">
              <a:off x="11958141" y="4284123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17" name="Line 14"/>
            <p:cNvSpPr/>
            <p:nvPr/>
          </p:nvSpPr>
          <p:spPr>
            <a:xfrm flipV="1">
              <a:off x="13525632" y="3636907"/>
              <a:ext cx="2" cy="118832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18" name="Line 14"/>
            <p:cNvSpPr/>
            <p:nvPr/>
          </p:nvSpPr>
          <p:spPr>
            <a:xfrm flipV="1">
              <a:off x="15093120" y="4278771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19" name="Line 14"/>
            <p:cNvSpPr/>
            <p:nvPr/>
          </p:nvSpPr>
          <p:spPr>
            <a:xfrm flipH="1" flipV="1">
              <a:off x="11976223" y="4268885"/>
              <a:ext cx="3113384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20" name="Oval 23"/>
            <p:cNvSpPr/>
            <p:nvPr/>
          </p:nvSpPr>
          <p:spPr>
            <a:xfrm>
              <a:off x="11872888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21" name="Oval 23"/>
            <p:cNvSpPr/>
            <p:nvPr/>
          </p:nvSpPr>
          <p:spPr>
            <a:xfrm>
              <a:off x="13440377" y="4178917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22" name="Oval 23"/>
            <p:cNvSpPr/>
            <p:nvPr/>
          </p:nvSpPr>
          <p:spPr>
            <a:xfrm>
              <a:off x="15007867" y="4189323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23" name="Line 14"/>
            <p:cNvSpPr/>
            <p:nvPr/>
          </p:nvSpPr>
          <p:spPr>
            <a:xfrm flipV="1">
              <a:off x="7877944" y="3630607"/>
              <a:ext cx="2" cy="115574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24" name="Line 14"/>
            <p:cNvSpPr/>
            <p:nvPr/>
          </p:nvSpPr>
          <p:spPr>
            <a:xfrm flipV="1">
              <a:off x="9148899" y="4277926"/>
              <a:ext cx="2" cy="52717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25" name="Line 14"/>
            <p:cNvSpPr/>
            <p:nvPr/>
          </p:nvSpPr>
          <p:spPr>
            <a:xfrm flipH="1">
              <a:off x="6603904" y="4274625"/>
              <a:ext cx="2529051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26" name="Oval 23"/>
            <p:cNvSpPr/>
            <p:nvPr/>
          </p:nvSpPr>
          <p:spPr>
            <a:xfrm>
              <a:off x="7792692" y="4181624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27" name="Oval 23"/>
            <p:cNvSpPr/>
            <p:nvPr/>
          </p:nvSpPr>
          <p:spPr>
            <a:xfrm>
              <a:off x="9053092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28" name="DB X"/>
            <p:cNvSpPr txBox="1"/>
            <p:nvPr/>
          </p:nvSpPr>
          <p:spPr>
            <a:xfrm>
              <a:off x="308691" y="4931374"/>
              <a:ext cx="890527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X</a:t>
              </a:r>
            </a:p>
          </p:txBody>
        </p:sp>
        <p:sp>
          <p:nvSpPr>
            <p:cNvPr id="329" name="DB Y"/>
            <p:cNvSpPr txBox="1"/>
            <p:nvPr/>
          </p:nvSpPr>
          <p:spPr>
            <a:xfrm>
              <a:off x="1888774" y="4931374"/>
              <a:ext cx="86533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Y</a:t>
              </a:r>
            </a:p>
          </p:txBody>
        </p:sp>
        <p:sp>
          <p:nvSpPr>
            <p:cNvPr id="330" name="DB Z"/>
            <p:cNvSpPr txBox="1"/>
            <p:nvPr/>
          </p:nvSpPr>
          <p:spPr>
            <a:xfrm>
              <a:off x="3487201" y="4927352"/>
              <a:ext cx="87265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Z</a:t>
              </a:r>
            </a:p>
          </p:txBody>
        </p:sp>
        <p:sp>
          <p:nvSpPr>
            <p:cNvPr id="331" name="Line 14"/>
            <p:cNvSpPr/>
            <p:nvPr/>
          </p:nvSpPr>
          <p:spPr>
            <a:xfrm flipV="1">
              <a:off x="732318" y="5480766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2" name="Line 14"/>
            <p:cNvSpPr/>
            <p:nvPr/>
          </p:nvSpPr>
          <p:spPr>
            <a:xfrm flipV="1">
              <a:off x="2308849" y="5485012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3" name="Line 14"/>
            <p:cNvSpPr/>
            <p:nvPr/>
          </p:nvSpPr>
          <p:spPr>
            <a:xfrm flipV="1">
              <a:off x="3873152" y="5477293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4" name="Line 14"/>
            <p:cNvSpPr/>
            <p:nvPr/>
          </p:nvSpPr>
          <p:spPr>
            <a:xfrm flipH="1" flipV="1">
              <a:off x="13539325" y="6100329"/>
              <a:ext cx="3132786" cy="2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5" name="Line 14"/>
            <p:cNvSpPr/>
            <p:nvPr/>
          </p:nvSpPr>
          <p:spPr>
            <a:xfrm flipV="1">
              <a:off x="16714108" y="7326642"/>
              <a:ext cx="2" cy="25125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6" name="Line 14"/>
            <p:cNvSpPr/>
            <p:nvPr/>
          </p:nvSpPr>
          <p:spPr>
            <a:xfrm flipV="1">
              <a:off x="6588465" y="4274624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7" name="Male"/>
            <p:cNvSpPr/>
            <p:nvPr/>
          </p:nvSpPr>
          <p:spPr>
            <a:xfrm>
              <a:off x="7764497" y="4965827"/>
              <a:ext cx="233041" cy="628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8" name="Male"/>
            <p:cNvSpPr/>
            <p:nvPr/>
          </p:nvSpPr>
          <p:spPr>
            <a:xfrm>
              <a:off x="9022825" y="4987410"/>
              <a:ext cx="233040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39" name="Male"/>
            <p:cNvSpPr/>
            <p:nvPr/>
          </p:nvSpPr>
          <p:spPr>
            <a:xfrm>
              <a:off x="6480982" y="4965578"/>
              <a:ext cx="233041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grpSp>
          <p:nvGrpSpPr>
            <p:cNvPr id="344" name="Group"/>
            <p:cNvGrpSpPr/>
            <p:nvPr/>
          </p:nvGrpSpPr>
          <p:grpSpPr>
            <a:xfrm>
              <a:off x="16298258" y="7589035"/>
              <a:ext cx="856891" cy="855279"/>
              <a:chOff x="0" y="0"/>
              <a:chExt cx="856890" cy="855278"/>
            </a:xfrm>
          </p:grpSpPr>
          <p:grpSp>
            <p:nvGrpSpPr>
              <p:cNvPr id="342" name="Group"/>
              <p:cNvGrpSpPr/>
              <p:nvPr/>
            </p:nvGrpSpPr>
            <p:grpSpPr>
              <a:xfrm>
                <a:off x="-1" y="-1"/>
                <a:ext cx="856892" cy="855279"/>
                <a:chOff x="0" y="0"/>
                <a:chExt cx="856890" cy="855278"/>
              </a:xfrm>
            </p:grpSpPr>
            <p:sp>
              <p:nvSpPr>
                <p:cNvPr id="340" name="Oval 8"/>
                <p:cNvSpPr/>
                <p:nvPr/>
              </p:nvSpPr>
              <p:spPr>
                <a:xfrm>
                  <a:off x="-1" y="-1"/>
                  <a:ext cx="856891" cy="855279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  <p:sp>
              <p:nvSpPr>
                <p:cNvPr id="341" name="Oval 18"/>
                <p:cNvSpPr/>
                <p:nvPr/>
              </p:nvSpPr>
              <p:spPr>
                <a:xfrm>
                  <a:off x="70131" y="69324"/>
                  <a:ext cx="717435" cy="716629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</p:grpSp>
          <p:sp>
            <p:nvSpPr>
              <p:cNvPr id="343" name="Male"/>
              <p:cNvSpPr/>
              <p:nvPr/>
            </p:nvSpPr>
            <p:spPr>
              <a:xfrm>
                <a:off x="329293" y="139747"/>
                <a:ext cx="198296" cy="5350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6" h="21600" fill="norm" stroke="1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999999"/>
                    </a:solidFill>
                  </a:defRPr>
                </a:pPr>
              </a:p>
            </p:txBody>
          </p:sp>
        </p:grpSp>
        <p:grpSp>
          <p:nvGrpSpPr>
            <p:cNvPr id="347" name="Group"/>
            <p:cNvGrpSpPr/>
            <p:nvPr/>
          </p:nvGrpSpPr>
          <p:grpSpPr>
            <a:xfrm>
              <a:off x="12822100" y="6668230"/>
              <a:ext cx="1463695" cy="638023"/>
              <a:chOff x="0" y="0"/>
              <a:chExt cx="1463694" cy="638022"/>
            </a:xfrm>
          </p:grpSpPr>
          <p:sp>
            <p:nvSpPr>
              <p:cNvPr id="345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46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48" name="(…)"/>
            <p:cNvSpPr txBox="1"/>
            <p:nvPr/>
          </p:nvSpPr>
          <p:spPr>
            <a:xfrm>
              <a:off x="11964559" y="6786930"/>
              <a:ext cx="756790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351" name="Group"/>
            <p:cNvGrpSpPr/>
            <p:nvPr/>
          </p:nvGrpSpPr>
          <p:grpSpPr>
            <a:xfrm>
              <a:off x="14389590" y="6668230"/>
              <a:ext cx="1463695" cy="638023"/>
              <a:chOff x="0" y="0"/>
              <a:chExt cx="1463694" cy="638022"/>
            </a:xfrm>
          </p:grpSpPr>
          <p:sp>
            <p:nvSpPr>
              <p:cNvPr id="349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50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354" name="Group"/>
            <p:cNvGrpSpPr/>
            <p:nvPr/>
          </p:nvGrpSpPr>
          <p:grpSpPr>
            <a:xfrm>
              <a:off x="15957079" y="6668230"/>
              <a:ext cx="1463696" cy="638023"/>
              <a:chOff x="0" y="0"/>
              <a:chExt cx="1463694" cy="638022"/>
            </a:xfrm>
          </p:grpSpPr>
          <p:sp>
            <p:nvSpPr>
              <p:cNvPr id="352" name="Freeform 15"/>
              <p:cNvSpPr/>
              <p:nvPr/>
            </p:nvSpPr>
            <p:spPr>
              <a:xfrm>
                <a:off x="-1" y="-1"/>
                <a:ext cx="1463696" cy="638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53" name="Freeform 25"/>
              <p:cNvSpPr/>
              <p:nvPr/>
            </p:nvSpPr>
            <p:spPr>
              <a:xfrm>
                <a:off x="51827" y="51232"/>
                <a:ext cx="1360636" cy="534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55" name="Line 14"/>
            <p:cNvSpPr/>
            <p:nvPr/>
          </p:nvSpPr>
          <p:spPr>
            <a:xfrm flipV="1">
              <a:off x="13553946" y="6124513"/>
              <a:ext cx="2" cy="53377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56" name="Line 14"/>
            <p:cNvSpPr/>
            <p:nvPr/>
          </p:nvSpPr>
          <p:spPr>
            <a:xfrm flipV="1">
              <a:off x="15121437" y="5477298"/>
              <a:ext cx="2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57" name="Line 14"/>
            <p:cNvSpPr/>
            <p:nvPr/>
          </p:nvSpPr>
          <p:spPr>
            <a:xfrm flipV="1">
              <a:off x="16688926" y="6119162"/>
              <a:ext cx="2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58" name="APPS"/>
            <p:cNvSpPr txBox="1"/>
            <p:nvPr/>
          </p:nvSpPr>
          <p:spPr>
            <a:xfrm>
              <a:off x="13099562" y="6780230"/>
              <a:ext cx="902381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APPS</a:t>
              </a:r>
            </a:p>
          </p:txBody>
        </p:sp>
        <p:sp>
          <p:nvSpPr>
            <p:cNvPr id="359" name="DATA"/>
            <p:cNvSpPr txBox="1"/>
            <p:nvPr/>
          </p:nvSpPr>
          <p:spPr>
            <a:xfrm>
              <a:off x="14705259" y="6775804"/>
              <a:ext cx="890528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</a:t>
              </a:r>
            </a:p>
          </p:txBody>
        </p:sp>
        <p:sp>
          <p:nvSpPr>
            <p:cNvPr id="360" name="PEOPLE"/>
            <p:cNvSpPr txBox="1"/>
            <p:nvPr/>
          </p:nvSpPr>
          <p:spPr>
            <a:xfrm>
              <a:off x="16083837" y="6783738"/>
              <a:ext cx="1260543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361" name="Oval 23"/>
            <p:cNvSpPr/>
            <p:nvPr/>
          </p:nvSpPr>
          <p:spPr>
            <a:xfrm>
              <a:off x="13462675" y="6034573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62" name="Oval 23"/>
            <p:cNvSpPr/>
            <p:nvPr/>
          </p:nvSpPr>
          <p:spPr>
            <a:xfrm>
              <a:off x="15035179" y="6013068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63" name="Oval 23"/>
            <p:cNvSpPr/>
            <p:nvPr/>
          </p:nvSpPr>
          <p:spPr>
            <a:xfrm>
              <a:off x="16602669" y="6013068"/>
              <a:ext cx="172517" cy="174523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64" name="LOG IN"/>
            <p:cNvSpPr txBox="1"/>
            <p:nvPr/>
          </p:nvSpPr>
          <p:spPr>
            <a:xfrm>
              <a:off x="7272835" y="6780562"/>
              <a:ext cx="1260544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LOG IN</a:t>
              </a:r>
            </a:p>
          </p:txBody>
        </p:sp>
        <p:sp>
          <p:nvSpPr>
            <p:cNvPr id="365" name="Shape"/>
            <p:cNvSpPr/>
            <p:nvPr/>
          </p:nvSpPr>
          <p:spPr>
            <a:xfrm rot="16200000">
              <a:off x="7626051" y="6171186"/>
              <a:ext cx="545528" cy="324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66" name="WORK HERE"/>
            <p:cNvSpPr txBox="1"/>
            <p:nvPr/>
          </p:nvSpPr>
          <p:spPr>
            <a:xfrm>
              <a:off x="13122068" y="7910890"/>
              <a:ext cx="2287059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WORK HERE</a:t>
              </a:r>
            </a:p>
          </p:txBody>
        </p:sp>
        <p:sp>
          <p:nvSpPr>
            <p:cNvPr id="367" name="PRO 1"/>
            <p:cNvSpPr txBox="1"/>
            <p:nvPr/>
          </p:nvSpPr>
          <p:spPr>
            <a:xfrm>
              <a:off x="11471820" y="4956668"/>
              <a:ext cx="993379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1</a:t>
              </a:r>
            </a:p>
          </p:txBody>
        </p:sp>
        <p:sp>
          <p:nvSpPr>
            <p:cNvPr id="368" name="PRO 2"/>
            <p:cNvSpPr txBox="1"/>
            <p:nvPr/>
          </p:nvSpPr>
          <p:spPr>
            <a:xfrm>
              <a:off x="13064817" y="4950689"/>
              <a:ext cx="996587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2</a:t>
              </a:r>
            </a:p>
          </p:txBody>
        </p:sp>
        <p:sp>
          <p:nvSpPr>
            <p:cNvPr id="369" name="PRO 3"/>
            <p:cNvSpPr txBox="1"/>
            <p:nvPr/>
          </p:nvSpPr>
          <p:spPr>
            <a:xfrm>
              <a:off x="14632095" y="4956668"/>
              <a:ext cx="949333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3</a:t>
              </a:r>
            </a:p>
          </p:txBody>
        </p:sp>
        <p:sp>
          <p:nvSpPr>
            <p:cNvPr id="370" name="Shape"/>
            <p:cNvSpPr/>
            <p:nvPr/>
          </p:nvSpPr>
          <p:spPr>
            <a:xfrm>
              <a:off x="15467582" y="7971319"/>
              <a:ext cx="545528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71" name="Oval 23"/>
            <p:cNvSpPr/>
            <p:nvPr/>
          </p:nvSpPr>
          <p:spPr>
            <a:xfrm>
              <a:off x="6513699" y="4191511"/>
              <a:ext cx="172517" cy="17452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72" name="PEOPLE"/>
            <p:cNvSpPr txBox="1"/>
            <p:nvPr/>
          </p:nvSpPr>
          <p:spPr>
            <a:xfrm>
              <a:off x="7161797" y="2901825"/>
              <a:ext cx="1482619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</p:grpSp>
      <p:sp>
        <p:nvSpPr>
          <p:cNvPr id="374" name="Rectangle"/>
          <p:cNvSpPr/>
          <p:nvPr/>
        </p:nvSpPr>
        <p:spPr>
          <a:xfrm>
            <a:off x="1619250" y="3329582"/>
            <a:ext cx="21132800" cy="9341916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grpSp>
        <p:nvGrpSpPr>
          <p:cNvPr id="377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375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376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Rounded Rectangle"/>
          <p:cNvSpPr/>
          <p:nvPr/>
        </p:nvSpPr>
        <p:spPr>
          <a:xfrm>
            <a:off x="12242338" y="4316929"/>
            <a:ext cx="10457382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380" name="Rounded Rectangle"/>
          <p:cNvSpPr/>
          <p:nvPr/>
        </p:nvSpPr>
        <p:spPr>
          <a:xfrm>
            <a:off x="1418137" y="4316929"/>
            <a:ext cx="10457383" cy="7914242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381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382" name="Your private directory.…"/>
          <p:cNvSpPr txBox="1"/>
          <p:nvPr/>
        </p:nvSpPr>
        <p:spPr>
          <a:xfrm>
            <a:off x="2574667" y="6909900"/>
            <a:ext cx="5099896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412" name="Group"/>
          <p:cNvGrpSpPr/>
          <p:nvPr/>
        </p:nvGrpSpPr>
        <p:grpSpPr>
          <a:xfrm>
            <a:off x="8041206" y="5917907"/>
            <a:ext cx="3163749" cy="5647985"/>
            <a:chOff x="0" y="0"/>
            <a:chExt cx="3163748" cy="5647984"/>
          </a:xfrm>
        </p:grpSpPr>
        <p:sp>
          <p:nvSpPr>
            <p:cNvPr id="383" name="Line 14"/>
            <p:cNvSpPr/>
            <p:nvPr/>
          </p:nvSpPr>
          <p:spPr>
            <a:xfrm flipV="1">
              <a:off x="1591252" y="867443"/>
              <a:ext cx="2" cy="63956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84" name="Freeform 15"/>
            <p:cNvSpPr/>
            <p:nvPr/>
          </p:nvSpPr>
          <p:spPr>
            <a:xfrm>
              <a:off x="355932" y="1520137"/>
              <a:ext cx="2513711" cy="858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85" name="Freeform 25"/>
            <p:cNvSpPr/>
            <p:nvPr/>
          </p:nvSpPr>
          <p:spPr>
            <a:xfrm>
              <a:off x="444941" y="1589104"/>
              <a:ext cx="2336718" cy="720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grpSp>
          <p:nvGrpSpPr>
            <p:cNvPr id="388" name="Group"/>
            <p:cNvGrpSpPr/>
            <p:nvPr/>
          </p:nvGrpSpPr>
          <p:grpSpPr>
            <a:xfrm>
              <a:off x="0" y="3423482"/>
              <a:ext cx="897751" cy="896063"/>
              <a:chOff x="0" y="0"/>
              <a:chExt cx="897750" cy="896061"/>
            </a:xfrm>
          </p:grpSpPr>
          <p:sp>
            <p:nvSpPr>
              <p:cNvPr id="386" name="Oval 8"/>
              <p:cNvSpPr/>
              <p:nvPr/>
            </p:nvSpPr>
            <p:spPr>
              <a:xfrm>
                <a:off x="-1" y="-1"/>
                <a:ext cx="897752" cy="896063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87" name="Oval 18"/>
              <p:cNvSpPr/>
              <p:nvPr/>
            </p:nvSpPr>
            <p:spPr>
              <a:xfrm>
                <a:off x="73475" y="72630"/>
                <a:ext cx="751645" cy="750801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391" name="Group"/>
            <p:cNvGrpSpPr/>
            <p:nvPr/>
          </p:nvGrpSpPr>
          <p:grpSpPr>
            <a:xfrm>
              <a:off x="1144227" y="3425566"/>
              <a:ext cx="897751" cy="896061"/>
              <a:chOff x="0" y="0"/>
              <a:chExt cx="897750" cy="896060"/>
            </a:xfrm>
          </p:grpSpPr>
          <p:sp>
            <p:nvSpPr>
              <p:cNvPr id="389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90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92" name="PEOPLE"/>
            <p:cNvSpPr txBox="1"/>
            <p:nvPr/>
          </p:nvSpPr>
          <p:spPr>
            <a:xfrm>
              <a:off x="877236" y="1694623"/>
              <a:ext cx="150793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grpSp>
          <p:nvGrpSpPr>
            <p:cNvPr id="395" name="Group"/>
            <p:cNvGrpSpPr/>
            <p:nvPr/>
          </p:nvGrpSpPr>
          <p:grpSpPr>
            <a:xfrm>
              <a:off x="2265998" y="3425566"/>
              <a:ext cx="897751" cy="896061"/>
              <a:chOff x="0" y="0"/>
              <a:chExt cx="897750" cy="896060"/>
            </a:xfrm>
          </p:grpSpPr>
          <p:sp>
            <p:nvSpPr>
              <p:cNvPr id="393" name="Oval 8"/>
              <p:cNvSpPr/>
              <p:nvPr/>
            </p:nvSpPr>
            <p:spPr>
              <a:xfrm>
                <a:off x="-1" y="-1"/>
                <a:ext cx="897752" cy="896061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94" name="Oval 18"/>
              <p:cNvSpPr/>
              <p:nvPr/>
            </p:nvSpPr>
            <p:spPr>
              <a:xfrm>
                <a:off x="73475" y="72630"/>
                <a:ext cx="751645" cy="750799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96" name="Line 14"/>
            <p:cNvSpPr/>
            <p:nvPr/>
          </p:nvSpPr>
          <p:spPr>
            <a:xfrm flipV="1">
              <a:off x="1590357" y="2381658"/>
              <a:ext cx="2" cy="10303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97" name="Line 14"/>
            <p:cNvSpPr/>
            <p:nvPr/>
          </p:nvSpPr>
          <p:spPr>
            <a:xfrm flipV="1">
              <a:off x="2723387" y="2958729"/>
              <a:ext cx="2" cy="4699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98" name="Line 14"/>
            <p:cNvSpPr/>
            <p:nvPr/>
          </p:nvSpPr>
          <p:spPr>
            <a:xfrm flipH="1" flipV="1">
              <a:off x="454577" y="2955785"/>
              <a:ext cx="2254596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399" name="Oval 23"/>
            <p:cNvSpPr/>
            <p:nvPr/>
          </p:nvSpPr>
          <p:spPr>
            <a:xfrm>
              <a:off x="1514355" y="2872878"/>
              <a:ext cx="153795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00" name="Oval 23"/>
            <p:cNvSpPr/>
            <p:nvPr/>
          </p:nvSpPr>
          <p:spPr>
            <a:xfrm>
              <a:off x="2637974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01" name="Line 14"/>
            <p:cNvSpPr/>
            <p:nvPr/>
          </p:nvSpPr>
          <p:spPr>
            <a:xfrm flipV="1">
              <a:off x="440815" y="2955785"/>
              <a:ext cx="2" cy="47584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02" name="Male"/>
            <p:cNvSpPr/>
            <p:nvPr/>
          </p:nvSpPr>
          <p:spPr>
            <a:xfrm>
              <a:off x="1489221" y="3571978"/>
              <a:ext cx="207752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03" name="Male"/>
            <p:cNvSpPr/>
            <p:nvPr/>
          </p:nvSpPr>
          <p:spPr>
            <a:xfrm>
              <a:off x="2610996" y="3591218"/>
              <a:ext cx="207750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04" name="Male"/>
            <p:cNvSpPr/>
            <p:nvPr/>
          </p:nvSpPr>
          <p:spPr>
            <a:xfrm>
              <a:off x="344995" y="3571756"/>
              <a:ext cx="207751" cy="5605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05" name="LOG IN"/>
            <p:cNvSpPr txBox="1"/>
            <p:nvPr/>
          </p:nvSpPr>
          <p:spPr>
            <a:xfrm>
              <a:off x="1050916" y="5163486"/>
              <a:ext cx="1280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LOG IN</a:t>
              </a:r>
            </a:p>
          </p:txBody>
        </p:sp>
        <p:sp>
          <p:nvSpPr>
            <p:cNvPr id="406" name="Shape"/>
            <p:cNvSpPr/>
            <p:nvPr/>
          </p:nvSpPr>
          <p:spPr>
            <a:xfrm rot="16200000">
              <a:off x="1365798" y="4646529"/>
              <a:ext cx="486327" cy="289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07" name="Oval 23"/>
            <p:cNvSpPr/>
            <p:nvPr/>
          </p:nvSpPr>
          <p:spPr>
            <a:xfrm>
              <a:off x="374162" y="2881691"/>
              <a:ext cx="153795" cy="155585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410" name="Group"/>
            <p:cNvGrpSpPr/>
            <p:nvPr/>
          </p:nvGrpSpPr>
          <p:grpSpPr>
            <a:xfrm>
              <a:off x="323801" y="-1"/>
              <a:ext cx="2556402" cy="849379"/>
              <a:chOff x="0" y="0"/>
              <a:chExt cx="2556401" cy="849377"/>
            </a:xfrm>
          </p:grpSpPr>
          <p:sp>
            <p:nvSpPr>
              <p:cNvPr id="408" name="Freeform 15"/>
              <p:cNvSpPr/>
              <p:nvPr/>
            </p:nvSpPr>
            <p:spPr>
              <a:xfrm>
                <a:off x="-1" y="0"/>
                <a:ext cx="2556403" cy="8493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09" name="Freeform 25"/>
              <p:cNvSpPr/>
              <p:nvPr/>
            </p:nvSpPr>
            <p:spPr>
              <a:xfrm>
                <a:off x="90519" y="68203"/>
                <a:ext cx="2376403" cy="712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11" name="HOME"/>
            <p:cNvSpPr txBox="1"/>
            <p:nvPr/>
          </p:nvSpPr>
          <p:spPr>
            <a:xfrm>
              <a:off x="1075178" y="172371"/>
              <a:ext cx="1104588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</p:grpSp>
      <p:sp>
        <p:nvSpPr>
          <p:cNvPr id="413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/home/people/username</a:t>
            </a:r>
          </a:p>
        </p:txBody>
      </p:sp>
      <p:grpSp>
        <p:nvGrpSpPr>
          <p:cNvPr id="448" name="Group"/>
          <p:cNvGrpSpPr/>
          <p:nvPr/>
        </p:nvGrpSpPr>
        <p:grpSpPr>
          <a:xfrm>
            <a:off x="17996559" y="6031360"/>
            <a:ext cx="4118081" cy="5158887"/>
            <a:chOff x="0" y="0"/>
            <a:chExt cx="4118079" cy="5158886"/>
          </a:xfrm>
        </p:grpSpPr>
        <p:grpSp>
          <p:nvGrpSpPr>
            <p:cNvPr id="416" name="Group"/>
            <p:cNvGrpSpPr/>
            <p:nvPr/>
          </p:nvGrpSpPr>
          <p:grpSpPr>
            <a:xfrm>
              <a:off x="777822" y="1538064"/>
              <a:ext cx="2519816" cy="860959"/>
              <a:chOff x="0" y="0"/>
              <a:chExt cx="2519815" cy="860957"/>
            </a:xfrm>
          </p:grpSpPr>
          <p:sp>
            <p:nvSpPr>
              <p:cNvPr id="414" name="Freeform 15"/>
              <p:cNvSpPr/>
              <p:nvPr/>
            </p:nvSpPr>
            <p:spPr>
              <a:xfrm>
                <a:off x="-1" y="-1"/>
                <a:ext cx="2519817" cy="8609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15" name="Freeform 25"/>
              <p:cNvSpPr/>
              <p:nvPr/>
            </p:nvSpPr>
            <p:spPr>
              <a:xfrm>
                <a:off x="89223" y="69133"/>
                <a:ext cx="2342395" cy="721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17" name="DATABASES"/>
            <p:cNvSpPr txBox="1"/>
            <p:nvPr/>
          </p:nvSpPr>
          <p:spPr>
            <a:xfrm>
              <a:off x="1114911" y="1514348"/>
              <a:ext cx="1927996" cy="878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DATABASES</a:t>
              </a:r>
            </a:p>
          </p:txBody>
        </p:sp>
        <p:sp>
          <p:nvSpPr>
            <p:cNvPr id="418" name="(…)"/>
            <p:cNvSpPr txBox="1"/>
            <p:nvPr/>
          </p:nvSpPr>
          <p:spPr>
            <a:xfrm>
              <a:off x="370279" y="4674389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419" name="(…)"/>
            <p:cNvSpPr txBox="1"/>
            <p:nvPr/>
          </p:nvSpPr>
          <p:spPr>
            <a:xfrm>
              <a:off x="1740755" y="4663533"/>
              <a:ext cx="676302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420" name="(…)"/>
            <p:cNvSpPr txBox="1"/>
            <p:nvPr/>
          </p:nvSpPr>
          <p:spPr>
            <a:xfrm>
              <a:off x="3125918" y="4663533"/>
              <a:ext cx="676301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423" name="Group"/>
            <p:cNvGrpSpPr/>
            <p:nvPr/>
          </p:nvGrpSpPr>
          <p:grpSpPr>
            <a:xfrm>
              <a:off x="-1" y="3448712"/>
              <a:ext cx="1325027" cy="577577"/>
              <a:chOff x="0" y="0"/>
              <a:chExt cx="1325025" cy="577576"/>
            </a:xfrm>
          </p:grpSpPr>
          <p:sp>
            <p:nvSpPr>
              <p:cNvPr id="421" name="Freeform 15"/>
              <p:cNvSpPr/>
              <p:nvPr/>
            </p:nvSpPr>
            <p:spPr>
              <a:xfrm>
                <a:off x="-1" y="0"/>
                <a:ext cx="1325027" cy="5775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22" name="Freeform 25"/>
              <p:cNvSpPr/>
              <p:nvPr/>
            </p:nvSpPr>
            <p:spPr>
              <a:xfrm>
                <a:off x="46917" y="46378"/>
                <a:ext cx="1231731" cy="4842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426" name="Group"/>
            <p:cNvGrpSpPr/>
            <p:nvPr/>
          </p:nvGrpSpPr>
          <p:grpSpPr>
            <a:xfrm>
              <a:off x="1409279" y="3448712"/>
              <a:ext cx="1308023" cy="570165"/>
              <a:chOff x="0" y="0"/>
              <a:chExt cx="1308021" cy="570164"/>
            </a:xfrm>
          </p:grpSpPr>
          <p:sp>
            <p:nvSpPr>
              <p:cNvPr id="424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25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429" name="Group"/>
            <p:cNvGrpSpPr/>
            <p:nvPr/>
          </p:nvGrpSpPr>
          <p:grpSpPr>
            <a:xfrm>
              <a:off x="2810058" y="3448712"/>
              <a:ext cx="1308022" cy="570165"/>
              <a:chOff x="0" y="0"/>
              <a:chExt cx="1308021" cy="570164"/>
            </a:xfrm>
          </p:grpSpPr>
          <p:sp>
            <p:nvSpPr>
              <p:cNvPr id="427" name="Freeform 15"/>
              <p:cNvSpPr/>
              <p:nvPr/>
            </p:nvSpPr>
            <p:spPr>
              <a:xfrm>
                <a:off x="-1" y="-1"/>
                <a:ext cx="1308023" cy="57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28" name="Freeform 25"/>
              <p:cNvSpPr/>
              <p:nvPr/>
            </p:nvSpPr>
            <p:spPr>
              <a:xfrm>
                <a:off x="46315" y="45783"/>
                <a:ext cx="1215924" cy="4780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30" name="Line 14"/>
            <p:cNvSpPr/>
            <p:nvPr/>
          </p:nvSpPr>
          <p:spPr>
            <a:xfrm flipV="1">
              <a:off x="2037729" y="852224"/>
              <a:ext cx="2" cy="64111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31" name="Line 14"/>
            <p:cNvSpPr/>
            <p:nvPr/>
          </p:nvSpPr>
          <p:spPr>
            <a:xfrm flipV="1">
              <a:off x="2063287" y="2413559"/>
              <a:ext cx="2" cy="10328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32" name="Line 14"/>
            <p:cNvSpPr/>
            <p:nvPr/>
          </p:nvSpPr>
          <p:spPr>
            <a:xfrm flipV="1">
              <a:off x="3464066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33" name="Line 14"/>
            <p:cNvSpPr/>
            <p:nvPr/>
          </p:nvSpPr>
          <p:spPr>
            <a:xfrm flipH="1" flipV="1">
              <a:off x="672161" y="2958041"/>
              <a:ext cx="2782258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34" name="Oval 23"/>
            <p:cNvSpPr/>
            <p:nvPr/>
          </p:nvSpPr>
          <p:spPr>
            <a:xfrm>
              <a:off x="1987103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35" name="Oval 23"/>
            <p:cNvSpPr/>
            <p:nvPr/>
          </p:nvSpPr>
          <p:spPr>
            <a:xfrm>
              <a:off x="3387880" y="2888759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36" name="DB X"/>
            <p:cNvSpPr txBox="1"/>
            <p:nvPr/>
          </p:nvSpPr>
          <p:spPr>
            <a:xfrm>
              <a:off x="275862" y="3522463"/>
              <a:ext cx="7958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X</a:t>
              </a:r>
            </a:p>
          </p:txBody>
        </p:sp>
        <p:sp>
          <p:nvSpPr>
            <p:cNvPr id="437" name="DB Y"/>
            <p:cNvSpPr txBox="1"/>
            <p:nvPr/>
          </p:nvSpPr>
          <p:spPr>
            <a:xfrm>
              <a:off x="1687893" y="3522463"/>
              <a:ext cx="773305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Y</a:t>
              </a:r>
            </a:p>
          </p:txBody>
        </p:sp>
        <p:sp>
          <p:nvSpPr>
            <p:cNvPr id="438" name="DB Z"/>
            <p:cNvSpPr txBox="1"/>
            <p:nvPr/>
          </p:nvSpPr>
          <p:spPr>
            <a:xfrm>
              <a:off x="3116316" y="3518870"/>
              <a:ext cx="77984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Z</a:t>
              </a:r>
            </a:p>
          </p:txBody>
        </p:sp>
        <p:sp>
          <p:nvSpPr>
            <p:cNvPr id="439" name="Line 14"/>
            <p:cNvSpPr/>
            <p:nvPr/>
          </p:nvSpPr>
          <p:spPr>
            <a:xfrm flipV="1">
              <a:off x="2063290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40" name="Line 14"/>
            <p:cNvSpPr/>
            <p:nvPr/>
          </p:nvSpPr>
          <p:spPr>
            <a:xfrm flipV="1">
              <a:off x="3461220" y="4032797"/>
              <a:ext cx="2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41" name="Line 14"/>
            <p:cNvSpPr/>
            <p:nvPr/>
          </p:nvSpPr>
          <p:spPr>
            <a:xfrm flipV="1">
              <a:off x="655853" y="2958040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42" name="Line 14"/>
            <p:cNvSpPr/>
            <p:nvPr/>
          </p:nvSpPr>
          <p:spPr>
            <a:xfrm flipV="1">
              <a:off x="655853" y="4039694"/>
              <a:ext cx="2" cy="47700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443" name="Oval 23"/>
            <p:cNvSpPr/>
            <p:nvPr/>
          </p:nvSpPr>
          <p:spPr>
            <a:xfrm>
              <a:off x="588526" y="2880062"/>
              <a:ext cx="154169" cy="15596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446" name="Group"/>
            <p:cNvGrpSpPr/>
            <p:nvPr/>
          </p:nvGrpSpPr>
          <p:grpSpPr>
            <a:xfrm>
              <a:off x="779787" y="-1"/>
              <a:ext cx="2515888" cy="826992"/>
              <a:chOff x="0" y="0"/>
              <a:chExt cx="2515886" cy="826990"/>
            </a:xfrm>
          </p:grpSpPr>
          <p:sp>
            <p:nvSpPr>
              <p:cNvPr id="444" name="Freeform 15"/>
              <p:cNvSpPr/>
              <p:nvPr/>
            </p:nvSpPr>
            <p:spPr>
              <a:xfrm>
                <a:off x="0" y="-1"/>
                <a:ext cx="2515887" cy="826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45" name="Freeform 25"/>
              <p:cNvSpPr/>
              <p:nvPr/>
            </p:nvSpPr>
            <p:spPr>
              <a:xfrm>
                <a:off x="89084" y="66406"/>
                <a:ext cx="2338742" cy="6934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47" name="HOME"/>
            <p:cNvSpPr txBox="1"/>
            <p:nvPr/>
          </p:nvSpPr>
          <p:spPr>
            <a:xfrm>
              <a:off x="1476396" y="159135"/>
              <a:ext cx="1122667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</p:grpSp>
      <p:sp>
        <p:nvSpPr>
          <p:cNvPr id="449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/home/databases</a:t>
            </a:r>
          </a:p>
        </p:txBody>
      </p:sp>
      <p:sp>
        <p:nvSpPr>
          <p:cNvPr id="450" name="Shared database resource…"/>
          <p:cNvSpPr txBox="1"/>
          <p:nvPr/>
        </p:nvSpPr>
        <p:spPr>
          <a:xfrm>
            <a:off x="13943299" y="6886200"/>
            <a:ext cx="5099896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53" name="Group"/>
          <p:cNvGrpSpPr/>
          <p:nvPr/>
        </p:nvGrpSpPr>
        <p:grpSpPr>
          <a:xfrm>
            <a:off x="1847242" y="4741338"/>
            <a:ext cx="897753" cy="896063"/>
            <a:chOff x="0" y="0"/>
            <a:chExt cx="897751" cy="896061"/>
          </a:xfrm>
        </p:grpSpPr>
        <p:sp>
          <p:nvSpPr>
            <p:cNvPr id="451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52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54" name="1"/>
          <p:cNvSpPr txBox="1"/>
          <p:nvPr/>
        </p:nvSpPr>
        <p:spPr>
          <a:xfrm>
            <a:off x="2141528" y="49162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</a:t>
            </a:r>
          </a:p>
        </p:txBody>
      </p:sp>
      <p:grpSp>
        <p:nvGrpSpPr>
          <p:cNvPr id="457" name="Group"/>
          <p:cNvGrpSpPr/>
          <p:nvPr/>
        </p:nvGrpSpPr>
        <p:grpSpPr>
          <a:xfrm>
            <a:off x="13275853" y="4715938"/>
            <a:ext cx="897751" cy="896063"/>
            <a:chOff x="0" y="0"/>
            <a:chExt cx="897750" cy="896061"/>
          </a:xfrm>
        </p:grpSpPr>
        <p:sp>
          <p:nvSpPr>
            <p:cNvPr id="455" name="Oval 8"/>
            <p:cNvSpPr/>
            <p:nvPr/>
          </p:nvSpPr>
          <p:spPr>
            <a:xfrm>
              <a:off x="-1" y="0"/>
              <a:ext cx="897751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56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58" name="2"/>
          <p:cNvSpPr txBox="1"/>
          <p:nvPr/>
        </p:nvSpPr>
        <p:spPr>
          <a:xfrm>
            <a:off x="13570139" y="4903501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461" name="Group"/>
          <p:cNvGrpSpPr/>
          <p:nvPr/>
        </p:nvGrpSpPr>
        <p:grpSpPr>
          <a:xfrm>
            <a:off x="2210271" y="7043763"/>
            <a:ext cx="146293" cy="159899"/>
            <a:chOff x="-1" y="0"/>
            <a:chExt cx="146292" cy="159898"/>
          </a:xfrm>
        </p:grpSpPr>
        <p:sp>
          <p:nvSpPr>
            <p:cNvPr id="459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0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64" name="Group"/>
          <p:cNvGrpSpPr/>
          <p:nvPr/>
        </p:nvGrpSpPr>
        <p:grpSpPr>
          <a:xfrm>
            <a:off x="2210271" y="7805356"/>
            <a:ext cx="146293" cy="158717"/>
            <a:chOff x="-1" y="0"/>
            <a:chExt cx="146292" cy="158716"/>
          </a:xfrm>
        </p:grpSpPr>
        <p:sp>
          <p:nvSpPr>
            <p:cNvPr id="462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3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2210271" y="8810890"/>
            <a:ext cx="146293" cy="158717"/>
            <a:chOff x="-1" y="0"/>
            <a:chExt cx="146292" cy="158716"/>
          </a:xfrm>
        </p:grpSpPr>
        <p:sp>
          <p:nvSpPr>
            <p:cNvPr id="465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6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2210271" y="9653837"/>
            <a:ext cx="146293" cy="158717"/>
            <a:chOff x="-1" y="0"/>
            <a:chExt cx="146292" cy="158716"/>
          </a:xfrm>
        </p:grpSpPr>
        <p:sp>
          <p:nvSpPr>
            <p:cNvPr id="468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9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13638881" y="7043763"/>
            <a:ext cx="146293" cy="147199"/>
            <a:chOff x="-1" y="0"/>
            <a:chExt cx="146292" cy="147198"/>
          </a:xfrm>
        </p:grpSpPr>
        <p:sp>
          <p:nvSpPr>
            <p:cNvPr id="471" name="Oval 8"/>
            <p:cNvSpPr/>
            <p:nvPr/>
          </p:nvSpPr>
          <p:spPr>
            <a:xfrm>
              <a:off x="-2" y="0"/>
              <a:ext cx="146294" cy="1471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72" name="Oval 18"/>
            <p:cNvSpPr/>
            <p:nvPr/>
          </p:nvSpPr>
          <p:spPr>
            <a:xfrm>
              <a:off x="11972" y="11930"/>
              <a:ext cx="122485" cy="12333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74" name="Human genomes…"/>
          <p:cNvSpPr txBox="1"/>
          <p:nvPr/>
        </p:nvSpPr>
        <p:spPr>
          <a:xfrm>
            <a:off x="14531686" y="8202256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Human genomes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Blast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TCGA / GTEx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dbSNP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ClinVar / COSMIC</a:t>
            </a:r>
          </a:p>
          <a:p>
            <a:pPr lvl="1"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…</a:t>
            </a:r>
          </a:p>
        </p:txBody>
      </p:sp>
      <p:grpSp>
        <p:nvGrpSpPr>
          <p:cNvPr id="477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475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476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14265368" y="8352563"/>
            <a:ext cx="108193" cy="118253"/>
            <a:chOff x="-1" y="0"/>
            <a:chExt cx="108192" cy="118251"/>
          </a:xfrm>
        </p:grpSpPr>
        <p:sp>
          <p:nvSpPr>
            <p:cNvPr id="478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79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83" name="Group"/>
          <p:cNvGrpSpPr/>
          <p:nvPr/>
        </p:nvGrpSpPr>
        <p:grpSpPr>
          <a:xfrm>
            <a:off x="13638881" y="7811117"/>
            <a:ext cx="146293" cy="147197"/>
            <a:chOff x="-1" y="0"/>
            <a:chExt cx="146292" cy="147195"/>
          </a:xfrm>
        </p:grpSpPr>
        <p:sp>
          <p:nvSpPr>
            <p:cNvPr id="481" name="Oval 8"/>
            <p:cNvSpPr/>
            <p:nvPr/>
          </p:nvSpPr>
          <p:spPr>
            <a:xfrm>
              <a:off x="-2" y="0"/>
              <a:ext cx="146294" cy="14719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82" name="Oval 18"/>
            <p:cNvSpPr/>
            <p:nvPr/>
          </p:nvSpPr>
          <p:spPr>
            <a:xfrm>
              <a:off x="11972" y="11930"/>
              <a:ext cx="122485" cy="12333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86" name="Group"/>
          <p:cNvGrpSpPr/>
          <p:nvPr/>
        </p:nvGrpSpPr>
        <p:grpSpPr>
          <a:xfrm>
            <a:off x="14265368" y="8740840"/>
            <a:ext cx="108193" cy="118253"/>
            <a:chOff x="-1" y="0"/>
            <a:chExt cx="108192" cy="118251"/>
          </a:xfrm>
        </p:grpSpPr>
        <p:sp>
          <p:nvSpPr>
            <p:cNvPr id="484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85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89" name="Group"/>
          <p:cNvGrpSpPr/>
          <p:nvPr/>
        </p:nvGrpSpPr>
        <p:grpSpPr>
          <a:xfrm>
            <a:off x="14265368" y="9129114"/>
            <a:ext cx="108193" cy="118253"/>
            <a:chOff x="-1" y="0"/>
            <a:chExt cx="108192" cy="118251"/>
          </a:xfrm>
        </p:grpSpPr>
        <p:sp>
          <p:nvSpPr>
            <p:cNvPr id="487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88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2" name="Group"/>
          <p:cNvGrpSpPr/>
          <p:nvPr/>
        </p:nvGrpSpPr>
        <p:grpSpPr>
          <a:xfrm>
            <a:off x="14265368" y="9517390"/>
            <a:ext cx="108193" cy="118253"/>
            <a:chOff x="-1" y="0"/>
            <a:chExt cx="108192" cy="118251"/>
          </a:xfrm>
        </p:grpSpPr>
        <p:sp>
          <p:nvSpPr>
            <p:cNvPr id="490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1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14265368" y="9908358"/>
            <a:ext cx="108193" cy="118253"/>
            <a:chOff x="-1" y="0"/>
            <a:chExt cx="108192" cy="118251"/>
          </a:xfrm>
        </p:grpSpPr>
        <p:sp>
          <p:nvSpPr>
            <p:cNvPr id="493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4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8" name="Group"/>
          <p:cNvGrpSpPr/>
          <p:nvPr/>
        </p:nvGrpSpPr>
        <p:grpSpPr>
          <a:xfrm>
            <a:off x="14265368" y="10293940"/>
            <a:ext cx="108193" cy="118253"/>
            <a:chOff x="-1" y="0"/>
            <a:chExt cx="108192" cy="118251"/>
          </a:xfrm>
        </p:grpSpPr>
        <p:sp>
          <p:nvSpPr>
            <p:cNvPr id="496" name="Oval 8"/>
            <p:cNvSpPr/>
            <p:nvPr/>
          </p:nvSpPr>
          <p:spPr>
            <a:xfrm>
              <a:off x="-2" y="0"/>
              <a:ext cx="108194" cy="11825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7" name="Oval 18"/>
            <p:cNvSpPr/>
            <p:nvPr/>
          </p:nvSpPr>
          <p:spPr>
            <a:xfrm>
              <a:off x="8854" y="9584"/>
              <a:ext cx="90585" cy="990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Rounded Rectangle"/>
          <p:cNvSpPr/>
          <p:nvPr/>
        </p:nvSpPr>
        <p:spPr>
          <a:xfrm>
            <a:off x="1731497" y="3912201"/>
            <a:ext cx="21289307" cy="8758146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501" name="Shape"/>
          <p:cNvSpPr/>
          <p:nvPr/>
        </p:nvSpPr>
        <p:spPr>
          <a:xfrm flipH="1">
            <a:off x="16032559" y="15693479"/>
            <a:ext cx="550114" cy="327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502" name="Your project directory.…"/>
          <p:cNvSpPr txBox="1"/>
          <p:nvPr/>
        </p:nvSpPr>
        <p:spPr>
          <a:xfrm>
            <a:off x="3239247" y="6391353"/>
            <a:ext cx="7588847" cy="414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./apps : </a:t>
            </a:r>
            <a:r>
              <a:rPr b="0"/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./archive: </a:t>
            </a:r>
            <a:r>
              <a:rPr b="0"/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./scratch: </a:t>
            </a:r>
            <a:r>
              <a:rPr b="0"/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./review </a:t>
            </a:r>
            <a:r>
              <a:rPr b="0"/>
              <a:t>used for peer-review.</a:t>
            </a:r>
          </a:p>
        </p:txBody>
      </p:sp>
      <p:sp>
        <p:nvSpPr>
          <p:cNvPr id="503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/home/projects/project</a:t>
            </a:r>
          </a:p>
        </p:txBody>
      </p:sp>
      <p:grpSp>
        <p:nvGrpSpPr>
          <p:cNvPr id="506" name="Group"/>
          <p:cNvGrpSpPr/>
          <p:nvPr/>
        </p:nvGrpSpPr>
        <p:grpSpPr>
          <a:xfrm>
            <a:off x="2305500" y="4286341"/>
            <a:ext cx="897753" cy="896063"/>
            <a:chOff x="0" y="0"/>
            <a:chExt cx="897751" cy="896061"/>
          </a:xfrm>
        </p:grpSpPr>
        <p:sp>
          <p:nvSpPr>
            <p:cNvPr id="504" name="Oval 8"/>
            <p:cNvSpPr/>
            <p:nvPr/>
          </p:nvSpPr>
          <p:spPr>
            <a:xfrm>
              <a:off x="-1" y="0"/>
              <a:ext cx="897753" cy="896063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05" name="Oval 18"/>
            <p:cNvSpPr/>
            <p:nvPr/>
          </p:nvSpPr>
          <p:spPr>
            <a:xfrm>
              <a:off x="73475" y="72630"/>
              <a:ext cx="751645" cy="750801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507" name="3"/>
          <p:cNvSpPr txBox="1"/>
          <p:nvPr/>
        </p:nvSpPr>
        <p:spPr>
          <a:xfrm>
            <a:off x="2599787" y="4461204"/>
            <a:ext cx="283780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3</a:t>
            </a:r>
          </a:p>
        </p:txBody>
      </p:sp>
      <p:grpSp>
        <p:nvGrpSpPr>
          <p:cNvPr id="510" name="Group"/>
          <p:cNvGrpSpPr/>
          <p:nvPr/>
        </p:nvGrpSpPr>
        <p:grpSpPr>
          <a:xfrm>
            <a:off x="2668529" y="6548463"/>
            <a:ext cx="146293" cy="159899"/>
            <a:chOff x="-1" y="0"/>
            <a:chExt cx="146292" cy="159898"/>
          </a:xfrm>
        </p:grpSpPr>
        <p:sp>
          <p:nvSpPr>
            <p:cNvPr id="508" name="Oval 8"/>
            <p:cNvSpPr/>
            <p:nvPr/>
          </p:nvSpPr>
          <p:spPr>
            <a:xfrm>
              <a:off x="-2" y="-1"/>
              <a:ext cx="146294" cy="15989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09" name="Oval 18"/>
            <p:cNvSpPr/>
            <p:nvPr/>
          </p:nvSpPr>
          <p:spPr>
            <a:xfrm>
              <a:off x="11972" y="12960"/>
              <a:ext cx="122485" cy="13397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513" name="Group"/>
          <p:cNvGrpSpPr/>
          <p:nvPr/>
        </p:nvGrpSpPr>
        <p:grpSpPr>
          <a:xfrm>
            <a:off x="2668529" y="7274321"/>
            <a:ext cx="146293" cy="158717"/>
            <a:chOff x="-1" y="0"/>
            <a:chExt cx="146292" cy="158716"/>
          </a:xfrm>
        </p:grpSpPr>
        <p:sp>
          <p:nvSpPr>
            <p:cNvPr id="511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2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516" name="Group"/>
          <p:cNvGrpSpPr/>
          <p:nvPr/>
        </p:nvGrpSpPr>
        <p:grpSpPr>
          <a:xfrm>
            <a:off x="2668529" y="8723676"/>
            <a:ext cx="146293" cy="158717"/>
            <a:chOff x="-1" y="0"/>
            <a:chExt cx="146292" cy="158716"/>
          </a:xfrm>
        </p:grpSpPr>
        <p:sp>
          <p:nvSpPr>
            <p:cNvPr id="514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5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519" name="Group"/>
          <p:cNvGrpSpPr/>
          <p:nvPr/>
        </p:nvGrpSpPr>
        <p:grpSpPr>
          <a:xfrm>
            <a:off x="2668529" y="9852491"/>
            <a:ext cx="146293" cy="158717"/>
            <a:chOff x="-1" y="0"/>
            <a:chExt cx="146292" cy="158716"/>
          </a:xfrm>
        </p:grpSpPr>
        <p:sp>
          <p:nvSpPr>
            <p:cNvPr id="517" name="Oval 8"/>
            <p:cNvSpPr/>
            <p:nvPr/>
          </p:nvSpPr>
          <p:spPr>
            <a:xfrm>
              <a:off x="-2" y="-1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8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522" name="Group"/>
          <p:cNvGrpSpPr/>
          <p:nvPr/>
        </p:nvGrpSpPr>
        <p:grpSpPr>
          <a:xfrm>
            <a:off x="1560062" y="1488026"/>
            <a:ext cx="9153738" cy="969220"/>
            <a:chOff x="0" y="0"/>
            <a:chExt cx="9153737" cy="969219"/>
          </a:xfrm>
        </p:grpSpPr>
        <p:sp>
          <p:nvSpPr>
            <p:cNvPr id="520" name="C2 SANDBOX STRUCTURE"/>
            <p:cNvSpPr txBox="1"/>
            <p:nvPr/>
          </p:nvSpPr>
          <p:spPr>
            <a:xfrm>
              <a:off x="653297" y="57889"/>
              <a:ext cx="850044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521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596" name="Group"/>
          <p:cNvGrpSpPr/>
          <p:nvPr/>
        </p:nvGrpSpPr>
        <p:grpSpPr>
          <a:xfrm>
            <a:off x="10395845" y="4561309"/>
            <a:ext cx="12445839" cy="7459931"/>
            <a:chOff x="-2" y="0"/>
            <a:chExt cx="12445838" cy="7459929"/>
          </a:xfrm>
        </p:grpSpPr>
        <p:sp>
          <p:nvSpPr>
            <p:cNvPr id="523" name="Line 14"/>
            <p:cNvSpPr/>
            <p:nvPr/>
          </p:nvSpPr>
          <p:spPr>
            <a:xfrm flipH="1" flipV="1">
              <a:off x="1084994" y="4501350"/>
              <a:ext cx="9577006" cy="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24" name="Line 14"/>
            <p:cNvSpPr/>
            <p:nvPr/>
          </p:nvSpPr>
          <p:spPr>
            <a:xfrm flipV="1">
              <a:off x="6873611" y="5877468"/>
              <a:ext cx="2" cy="606069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grpSp>
          <p:nvGrpSpPr>
            <p:cNvPr id="527" name="Group"/>
            <p:cNvGrpSpPr/>
            <p:nvPr/>
          </p:nvGrpSpPr>
          <p:grpSpPr>
            <a:xfrm>
              <a:off x="6406845" y="6528152"/>
              <a:ext cx="933537" cy="931779"/>
              <a:chOff x="0" y="0"/>
              <a:chExt cx="933536" cy="931778"/>
            </a:xfrm>
          </p:grpSpPr>
          <p:sp>
            <p:nvSpPr>
              <p:cNvPr id="525" name="Oval 8"/>
              <p:cNvSpPr/>
              <p:nvPr/>
            </p:nvSpPr>
            <p:spPr>
              <a:xfrm>
                <a:off x="-1" y="0"/>
                <a:ext cx="933537" cy="931779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26" name="Oval 18"/>
              <p:cNvSpPr/>
              <p:nvPr/>
            </p:nvSpPr>
            <p:spPr>
              <a:xfrm>
                <a:off x="76404" y="75525"/>
                <a:ext cx="781605" cy="780729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528" name="Male"/>
            <p:cNvSpPr/>
            <p:nvPr/>
          </p:nvSpPr>
          <p:spPr>
            <a:xfrm>
              <a:off x="6766457" y="6680401"/>
              <a:ext cx="216033" cy="582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29" name="Freeform 15"/>
            <p:cNvSpPr/>
            <p:nvPr/>
          </p:nvSpPr>
          <p:spPr>
            <a:xfrm>
              <a:off x="2199948" y="5153545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0" name="Freeform 25"/>
            <p:cNvSpPr/>
            <p:nvPr/>
          </p:nvSpPr>
          <p:spPr>
            <a:xfrm>
              <a:off x="2256412" y="5209360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1" name="Freeform 15"/>
            <p:cNvSpPr/>
            <p:nvPr/>
          </p:nvSpPr>
          <p:spPr>
            <a:xfrm>
              <a:off x="4121222" y="5145369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2" name="Freeform 25"/>
            <p:cNvSpPr/>
            <p:nvPr/>
          </p:nvSpPr>
          <p:spPr>
            <a:xfrm>
              <a:off x="4177686" y="5201183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3" name="Freeform 15"/>
            <p:cNvSpPr/>
            <p:nvPr/>
          </p:nvSpPr>
          <p:spPr>
            <a:xfrm>
              <a:off x="6048871" y="5144210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4" name="Freeform 25"/>
            <p:cNvSpPr/>
            <p:nvPr/>
          </p:nvSpPr>
          <p:spPr>
            <a:xfrm>
              <a:off x="6105335" y="5200025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5" name="Line 14"/>
            <p:cNvSpPr/>
            <p:nvPr/>
          </p:nvSpPr>
          <p:spPr>
            <a:xfrm flipV="1">
              <a:off x="2996710" y="4555039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36" name="Line 14"/>
            <p:cNvSpPr/>
            <p:nvPr/>
          </p:nvSpPr>
          <p:spPr>
            <a:xfrm flipV="1">
              <a:off x="4918530" y="4571783"/>
              <a:ext cx="2" cy="56477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37" name="Line 14"/>
            <p:cNvSpPr/>
            <p:nvPr/>
          </p:nvSpPr>
          <p:spPr>
            <a:xfrm flipV="1">
              <a:off x="6846178" y="4519782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38" name="ARCHIVE"/>
            <p:cNvSpPr txBox="1"/>
            <p:nvPr/>
          </p:nvSpPr>
          <p:spPr>
            <a:xfrm>
              <a:off x="2309468" y="5289761"/>
              <a:ext cx="1386466" cy="422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ARCHIVE</a:t>
              </a:r>
            </a:p>
          </p:txBody>
        </p:sp>
        <p:sp>
          <p:nvSpPr>
            <p:cNvPr id="539" name="DATA"/>
            <p:cNvSpPr txBox="1"/>
            <p:nvPr/>
          </p:nvSpPr>
          <p:spPr>
            <a:xfrm>
              <a:off x="4490960" y="5273902"/>
              <a:ext cx="84511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</a:t>
              </a:r>
            </a:p>
          </p:txBody>
        </p:sp>
        <p:sp>
          <p:nvSpPr>
            <p:cNvPr id="540" name="PEOPLE"/>
            <p:cNvSpPr txBox="1"/>
            <p:nvPr/>
          </p:nvSpPr>
          <p:spPr>
            <a:xfrm>
              <a:off x="6222510" y="5276805"/>
              <a:ext cx="1236239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541" name="Oval 23"/>
            <p:cNvSpPr/>
            <p:nvPr/>
          </p:nvSpPr>
          <p:spPr>
            <a:xfrm>
              <a:off x="2899965" y="4429713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42" name="Oval 23"/>
            <p:cNvSpPr/>
            <p:nvPr/>
          </p:nvSpPr>
          <p:spPr>
            <a:xfrm>
              <a:off x="4831782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43" name="Oval 23"/>
            <p:cNvSpPr/>
            <p:nvPr/>
          </p:nvSpPr>
          <p:spPr>
            <a:xfrm>
              <a:off x="6745989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44" name="WORK HERE"/>
            <p:cNvSpPr txBox="1"/>
            <p:nvPr/>
          </p:nvSpPr>
          <p:spPr>
            <a:xfrm>
              <a:off x="8313387" y="6716480"/>
              <a:ext cx="2246652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WORK HERE</a:t>
              </a:r>
            </a:p>
          </p:txBody>
        </p:sp>
        <p:sp>
          <p:nvSpPr>
            <p:cNvPr id="545" name="Freeform 15"/>
            <p:cNvSpPr/>
            <p:nvPr/>
          </p:nvSpPr>
          <p:spPr>
            <a:xfrm>
              <a:off x="7968557" y="5152872"/>
              <a:ext cx="1594617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6" name="Freeform 25"/>
            <p:cNvSpPr/>
            <p:nvPr/>
          </p:nvSpPr>
          <p:spPr>
            <a:xfrm>
              <a:off x="8025021" y="5208686"/>
              <a:ext cx="1482339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7" name="REVIEW"/>
            <p:cNvSpPr txBox="1"/>
            <p:nvPr/>
          </p:nvSpPr>
          <p:spPr>
            <a:xfrm>
              <a:off x="8179602" y="5278122"/>
              <a:ext cx="128201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REVIEW</a:t>
              </a:r>
            </a:p>
          </p:txBody>
        </p:sp>
        <p:sp>
          <p:nvSpPr>
            <p:cNvPr id="548" name="Freeform 15"/>
            <p:cNvSpPr/>
            <p:nvPr/>
          </p:nvSpPr>
          <p:spPr>
            <a:xfrm>
              <a:off x="286803" y="5153545"/>
              <a:ext cx="1594618" cy="69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9" name="Freeform 25"/>
            <p:cNvSpPr/>
            <p:nvPr/>
          </p:nvSpPr>
          <p:spPr>
            <a:xfrm>
              <a:off x="343266" y="5209360"/>
              <a:ext cx="1482341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0" name="APPS"/>
            <p:cNvSpPr txBox="1"/>
            <p:nvPr/>
          </p:nvSpPr>
          <p:spPr>
            <a:xfrm>
              <a:off x="661557" y="5286140"/>
              <a:ext cx="909404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APPS</a:t>
              </a:r>
            </a:p>
          </p:txBody>
        </p:sp>
        <p:sp>
          <p:nvSpPr>
            <p:cNvPr id="551" name="Freeform 15"/>
            <p:cNvSpPr/>
            <p:nvPr/>
          </p:nvSpPr>
          <p:spPr>
            <a:xfrm>
              <a:off x="9888244" y="5153545"/>
              <a:ext cx="1594618" cy="674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2" name="Freeform 25"/>
            <p:cNvSpPr/>
            <p:nvPr/>
          </p:nvSpPr>
          <p:spPr>
            <a:xfrm>
              <a:off x="9944706" y="5197212"/>
              <a:ext cx="1482341" cy="582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3" name="SCRATCH"/>
            <p:cNvSpPr txBox="1"/>
            <p:nvPr/>
          </p:nvSpPr>
          <p:spPr>
            <a:xfrm>
              <a:off x="9968112" y="5278795"/>
              <a:ext cx="1492981" cy="42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SCRATCH</a:t>
              </a:r>
            </a:p>
          </p:txBody>
        </p:sp>
        <p:sp>
          <p:nvSpPr>
            <p:cNvPr id="554" name="Line 14"/>
            <p:cNvSpPr/>
            <p:nvPr/>
          </p:nvSpPr>
          <p:spPr>
            <a:xfrm flipV="1">
              <a:off x="5907467" y="829608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55" name="Freeform 15"/>
            <p:cNvSpPr/>
            <p:nvPr/>
          </p:nvSpPr>
          <p:spPr>
            <a:xfrm>
              <a:off x="4566198" y="1479447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6" name="Freeform 15"/>
            <p:cNvSpPr/>
            <p:nvPr/>
          </p:nvSpPr>
          <p:spPr>
            <a:xfrm>
              <a:off x="4571050" y="2980084"/>
              <a:ext cx="2697130" cy="821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7" name="Freeform 25"/>
            <p:cNvSpPr/>
            <p:nvPr/>
          </p:nvSpPr>
          <p:spPr>
            <a:xfrm>
              <a:off x="4645614" y="3055195"/>
              <a:ext cx="2548002" cy="68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8" name="PRO NAME"/>
            <p:cNvSpPr txBox="1"/>
            <p:nvPr/>
          </p:nvSpPr>
          <p:spPr>
            <a:xfrm>
              <a:off x="4965911" y="3135303"/>
              <a:ext cx="1925221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NAME</a:t>
              </a:r>
            </a:p>
          </p:txBody>
        </p:sp>
        <p:sp>
          <p:nvSpPr>
            <p:cNvPr id="559" name="Freeform 25"/>
            <p:cNvSpPr/>
            <p:nvPr/>
          </p:nvSpPr>
          <p:spPr>
            <a:xfrm>
              <a:off x="4645614" y="1540163"/>
              <a:ext cx="2548002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0" name="PEOPLE"/>
            <p:cNvSpPr txBox="1"/>
            <p:nvPr/>
          </p:nvSpPr>
          <p:spPr>
            <a:xfrm>
              <a:off x="5222742" y="1647953"/>
              <a:ext cx="1442335" cy="484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561" name="Freeform 25"/>
            <p:cNvSpPr/>
            <p:nvPr/>
          </p:nvSpPr>
          <p:spPr>
            <a:xfrm>
              <a:off x="4633466" y="66349"/>
              <a:ext cx="2548003" cy="68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2" name="HOME"/>
            <p:cNvSpPr txBox="1"/>
            <p:nvPr/>
          </p:nvSpPr>
          <p:spPr>
            <a:xfrm>
              <a:off x="5341099" y="155804"/>
              <a:ext cx="1123758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  <p:sp>
          <p:nvSpPr>
            <p:cNvPr id="563" name="Freeform 15"/>
            <p:cNvSpPr/>
            <p:nvPr/>
          </p:nvSpPr>
          <p:spPr>
            <a:xfrm>
              <a:off x="4557134" y="0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4" name="Line 14"/>
            <p:cNvSpPr/>
            <p:nvPr/>
          </p:nvSpPr>
          <p:spPr>
            <a:xfrm flipV="1">
              <a:off x="5919615" y="2326178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grpSp>
          <p:nvGrpSpPr>
            <p:cNvPr id="567" name="Group"/>
            <p:cNvGrpSpPr/>
            <p:nvPr/>
          </p:nvGrpSpPr>
          <p:grpSpPr>
            <a:xfrm>
              <a:off x="4436776" y="6616940"/>
              <a:ext cx="1867123" cy="718314"/>
              <a:chOff x="0" y="0"/>
              <a:chExt cx="1867122" cy="718313"/>
            </a:xfrm>
          </p:grpSpPr>
          <p:sp>
            <p:nvSpPr>
              <p:cNvPr id="565" name="Freeform 15"/>
              <p:cNvSpPr/>
              <p:nvPr/>
            </p:nvSpPr>
            <p:spPr>
              <a:xfrm>
                <a:off x="-1" y="0"/>
                <a:ext cx="1867124" cy="718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66" name="Freeform 25"/>
              <p:cNvSpPr/>
              <p:nvPr/>
            </p:nvSpPr>
            <p:spPr>
              <a:xfrm>
                <a:off x="66113" y="57679"/>
                <a:ext cx="1735657" cy="602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570" name="Group"/>
            <p:cNvGrpSpPr/>
            <p:nvPr/>
          </p:nvGrpSpPr>
          <p:grpSpPr>
            <a:xfrm>
              <a:off x="3240851" y="6613990"/>
              <a:ext cx="1056538" cy="715527"/>
              <a:chOff x="0" y="0"/>
              <a:chExt cx="1056537" cy="715526"/>
            </a:xfrm>
          </p:grpSpPr>
          <p:sp>
            <p:nvSpPr>
              <p:cNvPr id="568" name="Freeform 15"/>
              <p:cNvSpPr/>
              <p:nvPr/>
            </p:nvSpPr>
            <p:spPr>
              <a:xfrm>
                <a:off x="-1" y="0"/>
                <a:ext cx="1056539" cy="715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69" name="Freeform 25"/>
              <p:cNvSpPr/>
              <p:nvPr/>
            </p:nvSpPr>
            <p:spPr>
              <a:xfrm>
                <a:off x="37411" y="57455"/>
                <a:ext cx="982146" cy="5999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575" name="Group"/>
            <p:cNvGrpSpPr/>
            <p:nvPr/>
          </p:nvGrpSpPr>
          <p:grpSpPr>
            <a:xfrm>
              <a:off x="-3" y="6623522"/>
              <a:ext cx="2168230" cy="715530"/>
              <a:chOff x="-1" y="-1"/>
              <a:chExt cx="2168229" cy="715529"/>
            </a:xfrm>
          </p:grpSpPr>
          <p:sp>
            <p:nvSpPr>
              <p:cNvPr id="571" name="APPS"/>
              <p:cNvSpPr txBox="1"/>
              <p:nvPr/>
            </p:nvSpPr>
            <p:spPr>
              <a:xfrm>
                <a:off x="231091" y="172651"/>
                <a:ext cx="1321628" cy="4226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>
                <a:lvl1pPr>
                  <a:defRPr b="1" sz="2200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APPS</a:t>
                </a:r>
              </a:p>
            </p:txBody>
          </p:sp>
          <p:grpSp>
            <p:nvGrpSpPr>
              <p:cNvPr id="574" name="Group"/>
              <p:cNvGrpSpPr/>
              <p:nvPr/>
            </p:nvGrpSpPr>
            <p:grpSpPr>
              <a:xfrm>
                <a:off x="-2" y="-2"/>
                <a:ext cx="2168231" cy="715531"/>
                <a:chOff x="0" y="0"/>
                <a:chExt cx="2168229" cy="715529"/>
              </a:xfrm>
            </p:grpSpPr>
            <p:sp>
              <p:nvSpPr>
                <p:cNvPr id="572" name="Freeform 15"/>
                <p:cNvSpPr/>
                <p:nvPr/>
              </p:nvSpPr>
              <p:spPr>
                <a:xfrm>
                  <a:off x="-1" y="-1"/>
                  <a:ext cx="2168231" cy="7155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  <p:sp>
              <p:nvSpPr>
                <p:cNvPr id="573" name="Freeform 25"/>
                <p:cNvSpPr/>
                <p:nvPr/>
              </p:nvSpPr>
              <p:spPr>
                <a:xfrm>
                  <a:off x="76775" y="57455"/>
                  <a:ext cx="2015564" cy="5999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</p:grpSp>
        </p:grpSp>
        <p:sp>
          <p:nvSpPr>
            <p:cNvPr id="576" name="Line 14"/>
            <p:cNvSpPr/>
            <p:nvPr/>
          </p:nvSpPr>
          <p:spPr>
            <a:xfrm flipV="1">
              <a:off x="1089279" y="4583590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77" name="Line 14"/>
            <p:cNvSpPr/>
            <p:nvPr/>
          </p:nvSpPr>
          <p:spPr>
            <a:xfrm flipV="1">
              <a:off x="8765866" y="4527698"/>
              <a:ext cx="2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78" name="Line 14"/>
            <p:cNvSpPr/>
            <p:nvPr/>
          </p:nvSpPr>
          <p:spPr>
            <a:xfrm flipV="1">
              <a:off x="10658823" y="4560846"/>
              <a:ext cx="2" cy="58152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79" name="Oval 23"/>
            <p:cNvSpPr/>
            <p:nvPr/>
          </p:nvSpPr>
          <p:spPr>
            <a:xfrm>
              <a:off x="990138" y="4406742"/>
              <a:ext cx="187947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80" name="Oval 23"/>
            <p:cNvSpPr/>
            <p:nvPr/>
          </p:nvSpPr>
          <p:spPr>
            <a:xfrm>
              <a:off x="8670676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81" name="Oval 23"/>
            <p:cNvSpPr/>
            <p:nvPr/>
          </p:nvSpPr>
          <p:spPr>
            <a:xfrm>
              <a:off x="10552703" y="4406284"/>
              <a:ext cx="187947" cy="177987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82" name="RAW"/>
            <p:cNvSpPr txBox="1"/>
            <p:nvPr/>
          </p:nvSpPr>
          <p:spPr>
            <a:xfrm>
              <a:off x="3408773" y="6788038"/>
              <a:ext cx="716271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0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RAW</a:t>
              </a:r>
            </a:p>
          </p:txBody>
        </p:sp>
        <p:sp>
          <p:nvSpPr>
            <p:cNvPr id="583" name="GENERATED"/>
            <p:cNvSpPr txBox="1"/>
            <p:nvPr/>
          </p:nvSpPr>
          <p:spPr>
            <a:xfrm>
              <a:off x="4538831" y="6788038"/>
              <a:ext cx="1708288" cy="3853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0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GENERATED</a:t>
              </a:r>
            </a:p>
          </p:txBody>
        </p:sp>
        <p:sp>
          <p:nvSpPr>
            <p:cNvPr id="584" name="MODULEFILES"/>
            <p:cNvSpPr txBox="1"/>
            <p:nvPr/>
          </p:nvSpPr>
          <p:spPr>
            <a:xfrm>
              <a:off x="129859" y="6791204"/>
              <a:ext cx="1930590" cy="3853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0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MODULEFILES</a:t>
              </a:r>
            </a:p>
          </p:txBody>
        </p:sp>
        <p:sp>
          <p:nvSpPr>
            <p:cNvPr id="585" name="Line 14"/>
            <p:cNvSpPr/>
            <p:nvPr/>
          </p:nvSpPr>
          <p:spPr>
            <a:xfrm flipV="1">
              <a:off x="1084111" y="5886538"/>
              <a:ext cx="2" cy="705600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86" name="Line 14"/>
            <p:cNvSpPr/>
            <p:nvPr/>
          </p:nvSpPr>
          <p:spPr>
            <a:xfrm flipV="1">
              <a:off x="4951615" y="5864995"/>
              <a:ext cx="2" cy="351784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87" name="Line 14"/>
            <p:cNvSpPr/>
            <p:nvPr/>
          </p:nvSpPr>
          <p:spPr>
            <a:xfrm flipH="1">
              <a:off x="3746179" y="6216432"/>
              <a:ext cx="1594618" cy="2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88" name="Line 14"/>
            <p:cNvSpPr/>
            <p:nvPr/>
          </p:nvSpPr>
          <p:spPr>
            <a:xfrm flipV="1">
              <a:off x="5370337" y="6240729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89" name="Line 14"/>
            <p:cNvSpPr/>
            <p:nvPr/>
          </p:nvSpPr>
          <p:spPr>
            <a:xfrm flipV="1">
              <a:off x="3751552" y="6240729"/>
              <a:ext cx="2" cy="357486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90" name="Line 14"/>
            <p:cNvSpPr/>
            <p:nvPr/>
          </p:nvSpPr>
          <p:spPr>
            <a:xfrm flipV="1">
              <a:off x="5905698" y="3856117"/>
              <a:ext cx="2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91" name="Oval 23"/>
            <p:cNvSpPr/>
            <p:nvPr/>
          </p:nvSpPr>
          <p:spPr>
            <a:xfrm>
              <a:off x="3681875" y="6141221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92" name="Oval 23"/>
            <p:cNvSpPr/>
            <p:nvPr/>
          </p:nvSpPr>
          <p:spPr>
            <a:xfrm>
              <a:off x="5294585" y="6144607"/>
              <a:ext cx="151505" cy="14347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93" name="YOUR PROJECT"/>
            <p:cNvSpPr txBox="1"/>
            <p:nvPr/>
          </p:nvSpPr>
          <p:spPr>
            <a:xfrm>
              <a:off x="8139979" y="3177575"/>
              <a:ext cx="4305857" cy="484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YOUR PROJECT</a:t>
              </a:r>
            </a:p>
          </p:txBody>
        </p:sp>
        <p:sp>
          <p:nvSpPr>
            <p:cNvPr id="594" name="Shape"/>
            <p:cNvSpPr/>
            <p:nvPr/>
          </p:nvSpPr>
          <p:spPr>
            <a:xfrm rot="10800000">
              <a:off x="7450845" y="3233565"/>
              <a:ext cx="538315" cy="332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595" name="Shape"/>
            <p:cNvSpPr/>
            <p:nvPr/>
          </p:nvSpPr>
          <p:spPr>
            <a:xfrm rot="10800000">
              <a:off x="7538206" y="6792695"/>
              <a:ext cx="538315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grpSp>
        <p:nvGrpSpPr>
          <p:cNvPr id="599" name="Group"/>
          <p:cNvGrpSpPr/>
          <p:nvPr/>
        </p:nvGrpSpPr>
        <p:grpSpPr>
          <a:xfrm>
            <a:off x="2668529" y="7999000"/>
            <a:ext cx="146293" cy="158717"/>
            <a:chOff x="-1" y="0"/>
            <a:chExt cx="146292" cy="158716"/>
          </a:xfrm>
        </p:grpSpPr>
        <p:sp>
          <p:nvSpPr>
            <p:cNvPr id="597" name="Oval 8"/>
            <p:cNvSpPr/>
            <p:nvPr/>
          </p:nvSpPr>
          <p:spPr>
            <a:xfrm>
              <a:off x="-2" y="0"/>
              <a:ext cx="146294" cy="158717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98" name="Oval 18"/>
            <p:cNvSpPr/>
            <p:nvPr/>
          </p:nvSpPr>
          <p:spPr>
            <a:xfrm>
              <a:off x="11972" y="12864"/>
              <a:ext cx="122485" cy="132987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" name="Group"/>
          <p:cNvGrpSpPr/>
          <p:nvPr/>
        </p:nvGrpSpPr>
        <p:grpSpPr>
          <a:xfrm>
            <a:off x="1560062" y="1488026"/>
            <a:ext cx="9802679" cy="969220"/>
            <a:chOff x="0" y="0"/>
            <a:chExt cx="9802678" cy="969219"/>
          </a:xfrm>
        </p:grpSpPr>
        <p:sp>
          <p:nvSpPr>
            <p:cNvPr id="601" name="YOUR PROJECT AND GROUP"/>
            <p:cNvSpPr txBox="1"/>
            <p:nvPr/>
          </p:nvSpPr>
          <p:spPr>
            <a:xfrm>
              <a:off x="653297" y="57889"/>
              <a:ext cx="9149381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YOUR PROJECT AND GROUP</a:t>
              </a:r>
            </a:p>
          </p:txBody>
        </p:sp>
        <p:sp>
          <p:nvSpPr>
            <p:cNvPr id="602" name="Rectangle"/>
            <p:cNvSpPr/>
            <p:nvPr/>
          </p:nvSpPr>
          <p:spPr>
            <a:xfrm rot="5400000">
              <a:off x="-397355" y="397353"/>
              <a:ext cx="969220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609" name="Group"/>
          <p:cNvGrpSpPr/>
          <p:nvPr/>
        </p:nvGrpSpPr>
        <p:grpSpPr>
          <a:xfrm>
            <a:off x="4139932" y="4828933"/>
            <a:ext cx="5323882" cy="5329036"/>
            <a:chOff x="0" y="0"/>
            <a:chExt cx="5323881" cy="5329035"/>
          </a:xfrm>
        </p:grpSpPr>
        <p:sp>
          <p:nvSpPr>
            <p:cNvPr id="604" name="04"/>
            <p:cNvSpPr/>
            <p:nvPr/>
          </p:nvSpPr>
          <p:spPr>
            <a:xfrm>
              <a:off x="1393245" y="2458365"/>
              <a:ext cx="3753689" cy="2870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605" name="03"/>
            <p:cNvSpPr/>
            <p:nvPr/>
          </p:nvSpPr>
          <p:spPr>
            <a:xfrm>
              <a:off x="2456645" y="176948"/>
              <a:ext cx="2867237" cy="3757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606" name="02"/>
            <p:cNvSpPr/>
            <p:nvPr/>
          </p:nvSpPr>
          <p:spPr>
            <a:xfrm>
              <a:off x="176947" y="-1"/>
              <a:ext cx="3755407" cy="2870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607" name="01"/>
            <p:cNvSpPr/>
            <p:nvPr/>
          </p:nvSpPr>
          <p:spPr>
            <a:xfrm>
              <a:off x="0" y="1394962"/>
              <a:ext cx="2868953" cy="3757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608" name="Icon_03"/>
            <p:cNvSpPr/>
            <p:nvPr/>
          </p:nvSpPr>
          <p:spPr>
            <a:xfrm>
              <a:off x="1945765" y="3932752"/>
              <a:ext cx="936882" cy="9020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  <p:sp>
        <p:nvSpPr>
          <p:cNvPr id="610" name="&lt;project&gt; usually refers to the projects funding."/>
          <p:cNvSpPr txBox="1"/>
          <p:nvPr/>
        </p:nvSpPr>
        <p:spPr>
          <a:xfrm>
            <a:off x="1284799" y="4919915"/>
            <a:ext cx="2647822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&lt;project&gt; usually refers to the projects funding.</a:t>
            </a:r>
          </a:p>
        </p:txBody>
      </p:sp>
      <p:sp>
        <p:nvSpPr>
          <p:cNvPr id="611" name="PROJECT"/>
          <p:cNvSpPr txBox="1"/>
          <p:nvPr/>
        </p:nvSpPr>
        <p:spPr>
          <a:xfrm>
            <a:off x="1821345" y="4224152"/>
            <a:ext cx="2091953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b="1"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612" name="PROJECT NAME"/>
          <p:cNvSpPr txBox="1"/>
          <p:nvPr/>
        </p:nvSpPr>
        <p:spPr>
          <a:xfrm>
            <a:off x="9452633" y="4224152"/>
            <a:ext cx="282888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486B8A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PROJECT NAME</a:t>
            </a:r>
          </a:p>
        </p:txBody>
      </p:sp>
      <p:sp>
        <p:nvSpPr>
          <p:cNvPr id="613" name="GROUP NAME"/>
          <p:cNvSpPr txBox="1"/>
          <p:nvPr/>
        </p:nvSpPr>
        <p:spPr>
          <a:xfrm>
            <a:off x="9472723" y="8455023"/>
            <a:ext cx="2530977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E3B69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GROUP NAME</a:t>
            </a:r>
          </a:p>
        </p:txBody>
      </p:sp>
      <p:sp>
        <p:nvSpPr>
          <p:cNvPr id="614" name="USERNAME"/>
          <p:cNvSpPr txBox="1"/>
          <p:nvPr/>
        </p:nvSpPr>
        <p:spPr>
          <a:xfrm>
            <a:off x="1821345" y="8065566"/>
            <a:ext cx="2091953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b="1" sz="2600">
                <a:solidFill>
                  <a:srgbClr val="82A48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USERNAME</a:t>
            </a:r>
          </a:p>
        </p:txBody>
      </p:sp>
      <p:sp>
        <p:nvSpPr>
          <p:cNvPr id="615" name="&lt;project_name&gt; is the name given by the C2 team. Almost exclusively the same as &lt;project&gt;."/>
          <p:cNvSpPr txBox="1"/>
          <p:nvPr/>
        </p:nvSpPr>
        <p:spPr>
          <a:xfrm>
            <a:off x="9505073" y="4946013"/>
            <a:ext cx="3093951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&lt;project_name&gt; is the name given by the C2 team. Almost exclusively the same as &lt;project&gt;.</a:t>
            </a:r>
          </a:p>
        </p:txBody>
      </p:sp>
      <p:sp>
        <p:nvSpPr>
          <p:cNvPr id="616" name="&lt;group_name&gt;…"/>
          <p:cNvSpPr txBox="1"/>
          <p:nvPr/>
        </p:nvSpPr>
        <p:spPr>
          <a:xfrm>
            <a:off x="9505073" y="9020375"/>
            <a:ext cx="3093951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617" name="&lt;username&gt;…"/>
          <p:cNvSpPr txBox="1"/>
          <p:nvPr/>
        </p:nvSpPr>
        <p:spPr>
          <a:xfrm>
            <a:off x="1284799" y="8718981"/>
            <a:ext cx="2647822" cy="230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618" name="ssh5.png" descr="ssh5.png"/>
          <p:cNvPicPr>
            <a:picLocks noChangeAspect="1"/>
          </p:cNvPicPr>
          <p:nvPr/>
        </p:nvPicPr>
        <p:blipFill>
          <a:blip r:embed="rId2">
            <a:extLst/>
          </a:blip>
          <a:srcRect l="0" t="0" r="1868" b="0"/>
          <a:stretch>
            <a:fillRect/>
          </a:stretch>
        </p:blipFill>
        <p:spPr>
          <a:xfrm>
            <a:off x="13682293" y="4887398"/>
            <a:ext cx="9619388" cy="6382430"/>
          </a:xfrm>
          <a:prstGeom prst="rect">
            <a:avLst/>
          </a:prstGeom>
          <a:ln w="12700">
            <a:miter lim="400000"/>
          </a:ln>
        </p:spPr>
      </p:pic>
      <p:sp>
        <p:nvSpPr>
          <p:cNvPr id="619" name="Shape"/>
          <p:cNvSpPr/>
          <p:nvPr/>
        </p:nvSpPr>
        <p:spPr>
          <a:xfrm>
            <a:off x="6641317" y="5154204"/>
            <a:ext cx="667942" cy="876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fill="norm" stroke="1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20" name="Shape"/>
          <p:cNvSpPr/>
          <p:nvPr/>
        </p:nvSpPr>
        <p:spPr>
          <a:xfrm>
            <a:off x="6114267" y="5154195"/>
            <a:ext cx="589626" cy="814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21" name="UNIX"/>
          <p:cNvSpPr txBox="1"/>
          <p:nvPr/>
        </p:nvSpPr>
        <p:spPr>
          <a:xfrm>
            <a:off x="6998941" y="9284525"/>
            <a:ext cx="982595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UNIX</a:t>
            </a:r>
          </a:p>
        </p:txBody>
      </p:sp>
      <p:sp>
        <p:nvSpPr>
          <p:cNvPr id="622" name="Shape"/>
          <p:cNvSpPr/>
          <p:nvPr/>
        </p:nvSpPr>
        <p:spPr>
          <a:xfrm>
            <a:off x="4756017" y="7081339"/>
            <a:ext cx="762862" cy="448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23" name="Shape"/>
          <p:cNvSpPr/>
          <p:nvPr/>
        </p:nvSpPr>
        <p:spPr>
          <a:xfrm>
            <a:off x="4484025" y="7361663"/>
            <a:ext cx="589626" cy="719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24" name="Organisation"/>
          <p:cNvSpPr/>
          <p:nvPr/>
        </p:nvSpPr>
        <p:spPr>
          <a:xfrm>
            <a:off x="8118658" y="6822178"/>
            <a:ext cx="1125185" cy="966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25" name="Type in &lt;id&gt; to get this information"/>
          <p:cNvSpPr txBox="1"/>
          <p:nvPr/>
        </p:nvSpPr>
        <p:spPr>
          <a:xfrm>
            <a:off x="13643635" y="4173050"/>
            <a:ext cx="5528557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Type in &lt;id&gt; to get this information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roup"/>
          <p:cNvGrpSpPr/>
          <p:nvPr/>
        </p:nvGrpSpPr>
        <p:grpSpPr>
          <a:xfrm>
            <a:off x="1560062" y="1483331"/>
            <a:ext cx="12508226" cy="978609"/>
            <a:chOff x="0" y="0"/>
            <a:chExt cx="12508224" cy="978607"/>
          </a:xfrm>
        </p:grpSpPr>
        <p:sp>
          <p:nvSpPr>
            <p:cNvPr id="627" name="GOOD TO KNOW"/>
            <p:cNvSpPr txBox="1"/>
            <p:nvPr/>
          </p:nvSpPr>
          <p:spPr>
            <a:xfrm>
              <a:off x="659625" y="62584"/>
              <a:ext cx="11848600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GOOD TO KNOW</a:t>
              </a:r>
            </a:p>
          </p:txBody>
        </p:sp>
        <p:sp>
          <p:nvSpPr>
            <p:cNvPr id="628" name="Rectangle"/>
            <p:cNvSpPr/>
            <p:nvPr/>
          </p:nvSpPr>
          <p:spPr>
            <a:xfrm rot="5400000">
              <a:off x="-401204" y="401202"/>
              <a:ext cx="978609" cy="176203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630" name="https://www.computerome.dk/"/>
          <p:cNvSpPr txBox="1"/>
          <p:nvPr/>
        </p:nvSpPr>
        <p:spPr>
          <a:xfrm>
            <a:off x="12111862" y="4340619"/>
            <a:ext cx="1117729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https://www.computerome.dk</a:t>
            </a:r>
            <a:r>
              <a:rPr>
                <a:solidFill>
                  <a:srgbClr val="999999"/>
                </a:solidFill>
              </a:rPr>
              <a:t>/</a:t>
            </a:r>
          </a:p>
        </p:txBody>
      </p:sp>
      <p:sp>
        <p:nvSpPr>
          <p:cNvPr id="631" name="Freeform 43"/>
          <p:cNvSpPr/>
          <p:nvPr/>
        </p:nvSpPr>
        <p:spPr>
          <a:xfrm>
            <a:off x="-27460" y="3756782"/>
            <a:ext cx="11410312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fill="norm" stroke="1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32" name="Freeform 43"/>
          <p:cNvSpPr/>
          <p:nvPr/>
        </p:nvSpPr>
        <p:spPr>
          <a:xfrm>
            <a:off x="-4289" y="5034006"/>
            <a:ext cx="10202639" cy="1662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fill="norm" stroke="1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33" name="Freeform 45"/>
          <p:cNvSpPr/>
          <p:nvPr/>
        </p:nvSpPr>
        <p:spPr>
          <a:xfrm>
            <a:off x="-48852" y="8864625"/>
            <a:ext cx="6614286" cy="1663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0" h="21337" fill="norm" stroke="1" extrusionOk="0">
                <a:moveTo>
                  <a:pt x="17058" y="21223"/>
                </a:moveTo>
                <a:cubicBezTo>
                  <a:pt x="21438" y="11310"/>
                  <a:pt x="21438" y="11310"/>
                  <a:pt x="21438" y="11310"/>
                </a:cubicBezTo>
                <a:cubicBezTo>
                  <a:pt x="21600" y="10943"/>
                  <a:pt x="21600" y="10393"/>
                  <a:pt x="21438" y="10026"/>
                </a:cubicBezTo>
                <a:cubicBezTo>
                  <a:pt x="17058" y="113"/>
                  <a:pt x="17058" y="113"/>
                  <a:pt x="17058" y="113"/>
                </a:cubicBezTo>
                <a:cubicBezTo>
                  <a:pt x="16950" y="-132"/>
                  <a:pt x="16761" y="52"/>
                  <a:pt x="16761" y="358"/>
                </a:cubicBezTo>
                <a:cubicBezTo>
                  <a:pt x="16761" y="2438"/>
                  <a:pt x="16761" y="2438"/>
                  <a:pt x="1676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98"/>
                  <a:pt x="0" y="18898"/>
                  <a:pt x="0" y="18898"/>
                </a:cubicBezTo>
                <a:cubicBezTo>
                  <a:pt x="16761" y="18898"/>
                  <a:pt x="16761" y="18898"/>
                  <a:pt x="16761" y="18898"/>
                </a:cubicBezTo>
                <a:cubicBezTo>
                  <a:pt x="16761" y="20978"/>
                  <a:pt x="16761" y="20978"/>
                  <a:pt x="16761" y="20978"/>
                </a:cubicBezTo>
                <a:cubicBezTo>
                  <a:pt x="16761" y="21284"/>
                  <a:pt x="16950" y="21468"/>
                  <a:pt x="17058" y="21223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34" name="Текст 2"/>
          <p:cNvSpPr txBox="1"/>
          <p:nvPr/>
        </p:nvSpPr>
        <p:spPr>
          <a:xfrm>
            <a:off x="564924" y="4392046"/>
            <a:ext cx="7977925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COMPUTEROME 2.0 WIKI - FIND EVERYTHING HERE</a:t>
            </a:r>
          </a:p>
        </p:txBody>
      </p:sp>
      <p:sp>
        <p:nvSpPr>
          <p:cNvPr id="635" name="Текст 2"/>
          <p:cNvSpPr txBox="1"/>
          <p:nvPr/>
        </p:nvSpPr>
        <p:spPr>
          <a:xfrm>
            <a:off x="564924" y="5656087"/>
            <a:ext cx="7163636" cy="421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VIDEO TUTORIALS - HELPFUL TO WINDOWS USERS</a:t>
            </a:r>
          </a:p>
        </p:txBody>
      </p:sp>
      <p:sp>
        <p:nvSpPr>
          <p:cNvPr id="636" name="Текст 2"/>
          <p:cNvSpPr txBox="1"/>
          <p:nvPr/>
        </p:nvSpPr>
        <p:spPr>
          <a:xfrm>
            <a:off x="2204572" y="8131133"/>
            <a:ext cx="3227836" cy="789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pPr/>
            <a:r>
              <a:t>CHECK YOUR USAGE ON C2</a:t>
            </a:r>
          </a:p>
        </p:txBody>
      </p:sp>
      <p:sp>
        <p:nvSpPr>
          <p:cNvPr id="637" name="Freeform 46"/>
          <p:cNvSpPr/>
          <p:nvPr/>
        </p:nvSpPr>
        <p:spPr>
          <a:xfrm>
            <a:off x="-17917" y="6311692"/>
            <a:ext cx="8900585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fill="norm" stroke="1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38" name="Freeform 46"/>
          <p:cNvSpPr/>
          <p:nvPr/>
        </p:nvSpPr>
        <p:spPr>
          <a:xfrm>
            <a:off x="-35182" y="7588159"/>
            <a:ext cx="7707433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fill="norm" stroke="1" extrusionOk="0">
                <a:moveTo>
                  <a:pt x="18147" y="21223"/>
                </a:moveTo>
                <a:cubicBezTo>
                  <a:pt x="21477" y="11310"/>
                  <a:pt x="21477" y="11310"/>
                  <a:pt x="21477" y="11310"/>
                </a:cubicBezTo>
                <a:cubicBezTo>
                  <a:pt x="21600" y="10943"/>
                  <a:pt x="21600" y="10393"/>
                  <a:pt x="21477" y="10026"/>
                </a:cubicBezTo>
                <a:cubicBezTo>
                  <a:pt x="18147" y="113"/>
                  <a:pt x="18147" y="113"/>
                  <a:pt x="18147" y="113"/>
                </a:cubicBezTo>
                <a:cubicBezTo>
                  <a:pt x="18065" y="-132"/>
                  <a:pt x="17921" y="52"/>
                  <a:pt x="17921" y="358"/>
                </a:cubicBezTo>
                <a:cubicBezTo>
                  <a:pt x="17921" y="2438"/>
                  <a:pt x="17921" y="2438"/>
                  <a:pt x="17921" y="2438"/>
                </a:cubicBezTo>
                <a:cubicBezTo>
                  <a:pt x="0" y="2438"/>
                  <a:pt x="0" y="2438"/>
                  <a:pt x="0" y="2438"/>
                </a:cubicBezTo>
                <a:cubicBezTo>
                  <a:pt x="0" y="18837"/>
                  <a:pt x="0" y="18837"/>
                  <a:pt x="0" y="18837"/>
                </a:cubicBezTo>
                <a:cubicBezTo>
                  <a:pt x="17921" y="18837"/>
                  <a:pt x="17921" y="18837"/>
                  <a:pt x="17921" y="18837"/>
                </a:cubicBezTo>
                <a:cubicBezTo>
                  <a:pt x="17921" y="20917"/>
                  <a:pt x="17921" y="20917"/>
                  <a:pt x="17921" y="20917"/>
                </a:cubicBezTo>
                <a:cubicBezTo>
                  <a:pt x="17921" y="21284"/>
                  <a:pt x="18065" y="21468"/>
                  <a:pt x="18147" y="21223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39" name="Текст 2"/>
          <p:cNvSpPr txBox="1"/>
          <p:nvPr/>
        </p:nvSpPr>
        <p:spPr>
          <a:xfrm>
            <a:off x="564924" y="81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CHECK YOUR USAGE ON C2</a:t>
            </a:r>
          </a:p>
        </p:txBody>
      </p:sp>
      <p:sp>
        <p:nvSpPr>
          <p:cNvPr id="640" name="Текст 2"/>
          <p:cNvSpPr txBox="1"/>
          <p:nvPr/>
        </p:nvSpPr>
        <p:spPr>
          <a:xfrm>
            <a:off x="564924" y="9470684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GETTING HELP</a:t>
            </a:r>
          </a:p>
        </p:txBody>
      </p:sp>
      <p:sp>
        <p:nvSpPr>
          <p:cNvPr id="641" name="Текст 2"/>
          <p:cNvSpPr txBox="1"/>
          <p:nvPr/>
        </p:nvSpPr>
        <p:spPr>
          <a:xfrm>
            <a:off x="564924" y="6883869"/>
            <a:ext cx="716363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BRUSH UP ON YOUR UNIX SKILLS</a:t>
            </a:r>
          </a:p>
        </p:txBody>
      </p:sp>
      <p:sp>
        <p:nvSpPr>
          <p:cNvPr id="642" name="https://www.computerome.dk/display/C2W/Video+Tutorials"/>
          <p:cNvSpPr txBox="1"/>
          <p:nvPr/>
        </p:nvSpPr>
        <p:spPr>
          <a:xfrm>
            <a:off x="12111862" y="5617843"/>
            <a:ext cx="1117729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https://www.computerome.dk/display/C2W/Video+Tutorials</a:t>
            </a:r>
          </a:p>
        </p:txBody>
      </p:sp>
      <p:sp>
        <p:nvSpPr>
          <p:cNvPr id="643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80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44" name="module load tools usage_script/2.0…"/>
          <p:cNvSpPr txBox="1"/>
          <p:nvPr/>
        </p:nvSpPr>
        <p:spPr>
          <a:xfrm>
            <a:off x="12114683" y="7987845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45" name="Write to computerome@dtu.dk…"/>
          <p:cNvSpPr txBox="1"/>
          <p:nvPr/>
        </p:nvSpPr>
        <p:spPr>
          <a:xfrm>
            <a:off x="12111407" y="9704399"/>
            <a:ext cx="9758959" cy="270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Write to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computerome@dtu.dk</a:t>
            </a:r>
          </a:p>
          <a:p>
            <a:pPr>
              <a:defRPr sz="2400" u="sng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46" name="Rectangle"/>
          <p:cNvSpPr/>
          <p:nvPr/>
        </p:nvSpPr>
        <p:spPr>
          <a:xfrm>
            <a:off x="9709150" y="16037937"/>
            <a:ext cx="11146247" cy="840384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47" name="Rectangle"/>
          <p:cNvSpPr/>
          <p:nvPr/>
        </p:nvSpPr>
        <p:spPr>
          <a:xfrm>
            <a:off x="6926375" y="18443418"/>
            <a:ext cx="13925558" cy="1134760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48" name="Rectangle"/>
          <p:cNvSpPr/>
          <p:nvPr/>
        </p:nvSpPr>
        <p:spPr>
          <a:xfrm>
            <a:off x="8451946" y="17081464"/>
            <a:ext cx="12401630" cy="1158813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49" name="Rectangle"/>
          <p:cNvSpPr/>
          <p:nvPr/>
        </p:nvSpPr>
        <p:spPr>
          <a:xfrm>
            <a:off x="11042650" y="14850425"/>
            <a:ext cx="9820579" cy="1006205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50" name="Rectangle"/>
          <p:cNvSpPr/>
          <p:nvPr/>
        </p:nvSpPr>
        <p:spPr>
          <a:xfrm>
            <a:off x="5503974" y="19781321"/>
            <a:ext cx="15355697" cy="3034084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653" name="WORKING ON    OMPUTEROME 2.0"/>
          <p:cNvSpPr txBox="1"/>
          <p:nvPr/>
        </p:nvSpPr>
        <p:spPr>
          <a:xfrm>
            <a:off x="6015732" y="6847888"/>
            <a:ext cx="9349136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WORKING ON    OMPUTEROME 2.0</a:t>
            </a:r>
          </a:p>
        </p:txBody>
      </p:sp>
      <p:grpSp>
        <p:nvGrpSpPr>
          <p:cNvPr id="656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654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55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657" name="PART3"/>
          <p:cNvSpPr txBox="1"/>
          <p:nvPr/>
        </p:nvSpPr>
        <p:spPr>
          <a:xfrm>
            <a:off x="10687397" y="54233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PART3</a:t>
            </a:r>
          </a:p>
        </p:txBody>
      </p:sp>
      <p:grpSp>
        <p:nvGrpSpPr>
          <p:cNvPr id="663" name="Group"/>
          <p:cNvGrpSpPr/>
          <p:nvPr/>
        </p:nvGrpSpPr>
        <p:grpSpPr>
          <a:xfrm>
            <a:off x="11838696" y="7002770"/>
            <a:ext cx="744707" cy="741873"/>
            <a:chOff x="0" y="0"/>
            <a:chExt cx="744705" cy="741872"/>
          </a:xfrm>
        </p:grpSpPr>
        <p:sp>
          <p:nvSpPr>
            <p:cNvPr id="658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59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60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61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62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64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66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WORKING ON COMPUTEROME 2.0 - MAGALI</a:t>
              </a:r>
            </a:p>
          </p:txBody>
        </p:sp>
        <p:sp>
          <p:nvSpPr>
            <p:cNvPr id="667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671" name="A BRIEF TECHIN   AL INTERMEZZO"/>
          <p:cNvSpPr txBox="1"/>
          <p:nvPr/>
        </p:nvSpPr>
        <p:spPr>
          <a:xfrm>
            <a:off x="5135995" y="6835188"/>
            <a:ext cx="9437639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 BRIEF TECHIN   AL INTERMEZZO</a:t>
            </a:r>
          </a:p>
        </p:txBody>
      </p:sp>
      <p:grpSp>
        <p:nvGrpSpPr>
          <p:cNvPr id="674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672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73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675" name="PART4"/>
          <p:cNvSpPr txBox="1"/>
          <p:nvPr/>
        </p:nvSpPr>
        <p:spPr>
          <a:xfrm>
            <a:off x="10687397" y="54233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PART4</a:t>
            </a:r>
          </a:p>
        </p:txBody>
      </p:sp>
      <p:grpSp>
        <p:nvGrpSpPr>
          <p:cNvPr id="681" name="Group"/>
          <p:cNvGrpSpPr/>
          <p:nvPr/>
        </p:nvGrpSpPr>
        <p:grpSpPr>
          <a:xfrm>
            <a:off x="11775196" y="6990070"/>
            <a:ext cx="744707" cy="741873"/>
            <a:chOff x="0" y="0"/>
            <a:chExt cx="744705" cy="741872"/>
          </a:xfrm>
        </p:grpSpPr>
        <p:sp>
          <p:nvSpPr>
            <p:cNvPr id="676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7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8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9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80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82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684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REQUEST RESOURCES</a:t>
              </a:r>
            </a:p>
          </p:txBody>
        </p:sp>
        <p:sp>
          <p:nvSpPr>
            <p:cNvPr id="685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687" name="Group"/>
          <p:cNvSpPr txBox="1"/>
          <p:nvPr/>
        </p:nvSpPr>
        <p:spPr>
          <a:xfrm>
            <a:off x="3889263" y="3465096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DO NOT START ANY JOB ON THE LOGIN NODE</a:t>
            </a:r>
          </a:p>
        </p:txBody>
      </p:sp>
      <p:sp>
        <p:nvSpPr>
          <p:cNvPr id="688" name="Open a terminal…"/>
          <p:cNvSpPr txBox="1"/>
          <p:nvPr/>
        </p:nvSpPr>
        <p:spPr>
          <a:xfrm>
            <a:off x="3888343" y="4100096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After you log-in, you can move around and have a look (e.g. cd, ls, cat….)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When you know what you want to do, you need to request the resources first</a:t>
            </a:r>
          </a:p>
        </p:txBody>
      </p:sp>
      <p:sp>
        <p:nvSpPr>
          <p:cNvPr id="689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90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691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92" name="Group"/>
          <p:cNvSpPr txBox="1"/>
          <p:nvPr/>
        </p:nvSpPr>
        <p:spPr>
          <a:xfrm>
            <a:off x="3889263" y="6368106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INTERACTIVE MODE WITH IQSUB</a:t>
            </a:r>
          </a:p>
        </p:txBody>
      </p:sp>
      <p:sp>
        <p:nvSpPr>
          <p:cNvPr id="693" name="Open a terminal…"/>
          <p:cNvSpPr txBox="1"/>
          <p:nvPr/>
        </p:nvSpPr>
        <p:spPr>
          <a:xfrm>
            <a:off x="3888343" y="7003106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Just type iqsub in the command line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will open a window for you to put the parameters for what you need</a:t>
            </a:r>
          </a:p>
        </p:txBody>
      </p:sp>
      <p:sp>
        <p:nvSpPr>
          <p:cNvPr id="694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95" name="&gt;"/>
          <p:cNvSpPr txBox="1"/>
          <p:nvPr/>
        </p:nvSpPr>
        <p:spPr>
          <a:xfrm>
            <a:off x="2313663" y="641270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696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697" name="Group"/>
          <p:cNvSpPr txBox="1"/>
          <p:nvPr/>
        </p:nvSpPr>
        <p:spPr>
          <a:xfrm>
            <a:off x="3889263" y="9445342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PLACE A SCRIPT IN THE QUEUE WITH QSUB</a:t>
            </a:r>
          </a:p>
        </p:txBody>
      </p:sp>
      <p:sp>
        <p:nvSpPr>
          <p:cNvPr id="698" name="Open a terminal…"/>
          <p:cNvSpPr txBox="1"/>
          <p:nvPr/>
        </p:nvSpPr>
        <p:spPr>
          <a:xfrm>
            <a:off x="3888343" y="10080342"/>
            <a:ext cx="11030816" cy="119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Specify the resources needed with PBS commands (e.g. in a PBS script)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Place the script in the queue with qsub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Explored in mode details this afternoon</a:t>
            </a:r>
          </a:p>
        </p:txBody>
      </p:sp>
      <p:sp>
        <p:nvSpPr>
          <p:cNvPr id="699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00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01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03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IQSUB PARAMETERS</a:t>
              </a:r>
            </a:p>
          </p:txBody>
        </p:sp>
        <p:sp>
          <p:nvSpPr>
            <p:cNvPr id="704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706" name="Group"/>
          <p:cNvSpPr txBox="1"/>
          <p:nvPr/>
        </p:nvSpPr>
        <p:spPr>
          <a:xfrm>
            <a:off x="3889263" y="4331368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PROJECT / GROUP</a:t>
            </a:r>
          </a:p>
        </p:txBody>
      </p:sp>
      <p:sp>
        <p:nvSpPr>
          <p:cNvPr id="707" name="Open a terminal…"/>
          <p:cNvSpPr txBox="1"/>
          <p:nvPr/>
        </p:nvSpPr>
        <p:spPr>
          <a:xfrm>
            <a:off x="3888343" y="4966367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As part of which project / C2 group are you working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affects who is paying</a:t>
            </a:r>
          </a:p>
        </p:txBody>
      </p:sp>
      <p:sp>
        <p:nvSpPr>
          <p:cNvPr id="708" name="Rounded Rectangle"/>
          <p:cNvSpPr/>
          <p:nvPr/>
        </p:nvSpPr>
        <p:spPr>
          <a:xfrm>
            <a:off x="2195404" y="4337246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09" name="&gt;"/>
          <p:cNvSpPr txBox="1"/>
          <p:nvPr/>
        </p:nvSpPr>
        <p:spPr>
          <a:xfrm>
            <a:off x="2313663" y="4375970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10" name="Line"/>
          <p:cNvSpPr/>
          <p:nvPr/>
        </p:nvSpPr>
        <p:spPr>
          <a:xfrm>
            <a:off x="2703499" y="5131467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11" name="Group"/>
          <p:cNvSpPr txBox="1"/>
          <p:nvPr/>
        </p:nvSpPr>
        <p:spPr>
          <a:xfrm>
            <a:off x="3889263" y="8100652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TIME NEEDED</a:t>
            </a:r>
          </a:p>
        </p:txBody>
      </p:sp>
      <p:sp>
        <p:nvSpPr>
          <p:cNvPr id="712" name="Open a terminal…"/>
          <p:cNvSpPr txBox="1"/>
          <p:nvPr/>
        </p:nvSpPr>
        <p:spPr>
          <a:xfrm>
            <a:off x="3888344" y="8735652"/>
            <a:ext cx="1199334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This is the wall time. After this time, the resources are close.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Everything you are doing that is not saved is lost.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Better to put a bit longer than what you think you need (you can close before the end)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are done, you can exit with command exit ;-) </a:t>
            </a:r>
          </a:p>
        </p:txBody>
      </p:sp>
      <p:sp>
        <p:nvSpPr>
          <p:cNvPr id="713" name="Rounded Rectangle"/>
          <p:cNvSpPr/>
          <p:nvPr/>
        </p:nvSpPr>
        <p:spPr>
          <a:xfrm>
            <a:off x="2195404" y="810653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14" name="&gt;"/>
          <p:cNvSpPr txBox="1"/>
          <p:nvPr/>
        </p:nvSpPr>
        <p:spPr>
          <a:xfrm>
            <a:off x="2313663" y="814525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15" name="Line"/>
          <p:cNvSpPr/>
          <p:nvPr/>
        </p:nvSpPr>
        <p:spPr>
          <a:xfrm>
            <a:off x="2703499" y="890075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16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pic>
        <p:nvPicPr>
          <p:cNvPr id="7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81683" y="2683698"/>
            <a:ext cx="6127610" cy="4041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718" name="Picture 19" descr="Picture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81683" y="8003109"/>
            <a:ext cx="6127610" cy="4011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"/>
          <p:cNvGrpSpPr/>
          <p:nvPr/>
        </p:nvGrpSpPr>
        <p:grpSpPr>
          <a:xfrm>
            <a:off x="1598164" y="1527375"/>
            <a:ext cx="17365783" cy="886057"/>
            <a:chOff x="1" y="0"/>
            <a:chExt cx="17365782" cy="886055"/>
          </a:xfrm>
        </p:grpSpPr>
        <p:sp>
          <p:nvSpPr>
            <p:cNvPr id="111" name="WELCOME TO THE C2 USERS WORKSHOP - ANDERS"/>
            <p:cNvSpPr txBox="1"/>
            <p:nvPr/>
          </p:nvSpPr>
          <p:spPr>
            <a:xfrm>
              <a:off x="597242" y="3608"/>
              <a:ext cx="16768542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WELCOME TO THE C2 USERS WORKSHOP - ANDERS</a:t>
              </a:r>
            </a:p>
          </p:txBody>
        </p:sp>
        <p:sp>
          <p:nvSpPr>
            <p:cNvPr id="112" name="Rectangle"/>
            <p:cNvSpPr/>
            <p:nvPr/>
          </p:nvSpPr>
          <p:spPr>
            <a:xfrm rot="5400000">
              <a:off x="-363259" y="363259"/>
              <a:ext cx="886057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20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IQSUB PARAMETERS</a:t>
              </a:r>
            </a:p>
          </p:txBody>
        </p:sp>
        <p:sp>
          <p:nvSpPr>
            <p:cNvPr id="721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723" name="Group"/>
          <p:cNvSpPr txBox="1"/>
          <p:nvPr/>
        </p:nvSpPr>
        <p:spPr>
          <a:xfrm>
            <a:off x="3889263" y="3465096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NUMBER OF CPUs</a:t>
            </a:r>
          </a:p>
        </p:txBody>
      </p:sp>
      <p:sp>
        <p:nvSpPr>
          <p:cNvPr id="724" name="Open a terminal…"/>
          <p:cNvSpPr txBox="1"/>
          <p:nvPr/>
        </p:nvSpPr>
        <p:spPr>
          <a:xfrm>
            <a:off x="3888343" y="4100096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Only useful for jobs that are parallelized and can benefit from several CPUs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don’t know, you can leave 1</a:t>
            </a:r>
          </a:p>
        </p:txBody>
      </p:sp>
      <p:sp>
        <p:nvSpPr>
          <p:cNvPr id="725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26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27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28" name="Group"/>
          <p:cNvSpPr txBox="1"/>
          <p:nvPr/>
        </p:nvSpPr>
        <p:spPr>
          <a:xfrm>
            <a:off x="3889263" y="6368106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NUMBER OF GPUs</a:t>
            </a:r>
          </a:p>
        </p:txBody>
      </p:sp>
      <p:sp>
        <p:nvSpPr>
          <p:cNvPr id="729" name="Open a terminal…"/>
          <p:cNvSpPr txBox="1"/>
          <p:nvPr/>
        </p:nvSpPr>
        <p:spPr>
          <a:xfrm>
            <a:off x="3888344" y="7003106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Unless you know you need some GPU, leave it to 0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want to use GPU, you put 1</a:t>
            </a:r>
          </a:p>
        </p:txBody>
      </p:sp>
      <p:sp>
        <p:nvSpPr>
          <p:cNvPr id="730" name="Rounded Rectangle"/>
          <p:cNvSpPr/>
          <p:nvPr/>
        </p:nvSpPr>
        <p:spPr>
          <a:xfrm>
            <a:off x="2195404" y="637398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31" name="&gt;"/>
          <p:cNvSpPr txBox="1"/>
          <p:nvPr/>
        </p:nvSpPr>
        <p:spPr>
          <a:xfrm>
            <a:off x="2313663" y="641270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32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33" name="Group"/>
          <p:cNvSpPr txBox="1"/>
          <p:nvPr/>
        </p:nvSpPr>
        <p:spPr>
          <a:xfrm>
            <a:off x="3889263" y="9445342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MEMORY NEEDED</a:t>
            </a:r>
          </a:p>
        </p:txBody>
      </p:sp>
      <p:sp>
        <p:nvSpPr>
          <p:cNvPr id="734" name="Open a terminal…"/>
          <p:cNvSpPr txBox="1"/>
          <p:nvPr/>
        </p:nvSpPr>
        <p:spPr>
          <a:xfrm>
            <a:off x="3888343" y="10080342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Depends on the methods / software you use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E.g. mapping with STAR, you might want to increase to 60-80g</a:t>
            </a:r>
          </a:p>
        </p:txBody>
      </p:sp>
      <p:sp>
        <p:nvSpPr>
          <p:cNvPr id="735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36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37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pic>
        <p:nvPicPr>
          <p:cNvPr id="738" name="Picture 21" descr="Picture 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20579" y="2935704"/>
            <a:ext cx="5409435" cy="2183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9" name="Picture 23" descr="Picture 2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20579" y="5849092"/>
            <a:ext cx="5409435" cy="2179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740" name="Picture 25" descr="Picture 2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20579" y="8769715"/>
            <a:ext cx="5409435" cy="2205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4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42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FILE TRANSFER: scp &amp; FileZilla</a:t>
              </a:r>
            </a:p>
          </p:txBody>
        </p:sp>
        <p:sp>
          <p:nvSpPr>
            <p:cNvPr id="743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745" name="Group"/>
          <p:cNvSpPr txBox="1"/>
          <p:nvPr/>
        </p:nvSpPr>
        <p:spPr>
          <a:xfrm>
            <a:off x="3889263" y="3465096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COPY DATA FROM/TO C2 via SCP command</a:t>
            </a:r>
          </a:p>
        </p:txBody>
      </p:sp>
      <p:sp>
        <p:nvSpPr>
          <p:cNvPr id="746" name="Open a terminal…"/>
          <p:cNvSpPr txBox="1"/>
          <p:nvPr/>
        </p:nvSpPr>
        <p:spPr>
          <a:xfrm>
            <a:off x="3888344" y="4100096"/>
            <a:ext cx="11993341" cy="3406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local to computerome: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/Users/path/to/file username@ssh.computerome.dk:/home/path/to/the/destination/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From computerome to local: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scp username@ssh.computerome.dk:/home/path/to/file/ /Users/path/to/destination/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it’s a whole folder, use -r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For more info, study the scp command (man scp)</a:t>
            </a:r>
            <a:br/>
          </a:p>
        </p:txBody>
      </p:sp>
      <p:sp>
        <p:nvSpPr>
          <p:cNvPr id="747" name="Rounded Rectangle"/>
          <p:cNvSpPr/>
          <p:nvPr/>
        </p:nvSpPr>
        <p:spPr>
          <a:xfrm>
            <a:off x="2195404" y="3470974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48" name="&gt;"/>
          <p:cNvSpPr txBox="1"/>
          <p:nvPr/>
        </p:nvSpPr>
        <p:spPr>
          <a:xfrm>
            <a:off x="2313663" y="350969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49" name="Line"/>
          <p:cNvSpPr/>
          <p:nvPr/>
        </p:nvSpPr>
        <p:spPr>
          <a:xfrm>
            <a:off x="2703499" y="426519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50" name="&gt;"/>
          <p:cNvSpPr txBox="1"/>
          <p:nvPr/>
        </p:nvSpPr>
        <p:spPr>
          <a:xfrm>
            <a:off x="2313663" y="6412708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51" name="Line"/>
          <p:cNvSpPr/>
          <p:nvPr/>
        </p:nvSpPr>
        <p:spPr>
          <a:xfrm>
            <a:off x="2703499" y="7168205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52" name="Group"/>
          <p:cNvSpPr txBox="1"/>
          <p:nvPr/>
        </p:nvSpPr>
        <p:spPr>
          <a:xfrm>
            <a:off x="3889263" y="9445342"/>
            <a:ext cx="8671705" cy="474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Use FileZilla graphical interface</a:t>
            </a:r>
          </a:p>
        </p:txBody>
      </p:sp>
      <p:sp>
        <p:nvSpPr>
          <p:cNvPr id="753" name="Open a terminal…"/>
          <p:cNvSpPr txBox="1"/>
          <p:nvPr/>
        </p:nvSpPr>
        <p:spPr>
          <a:xfrm>
            <a:off x="3888343" y="10080342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can also use a software with a graphical interface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Find on the wiki how to set up the connection</a:t>
            </a:r>
          </a:p>
        </p:txBody>
      </p:sp>
      <p:sp>
        <p:nvSpPr>
          <p:cNvPr id="754" name="Rounded Rectangle"/>
          <p:cNvSpPr/>
          <p:nvPr/>
        </p:nvSpPr>
        <p:spPr>
          <a:xfrm>
            <a:off x="2195404" y="945122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55" name="&gt;"/>
          <p:cNvSpPr txBox="1"/>
          <p:nvPr/>
        </p:nvSpPr>
        <p:spPr>
          <a:xfrm>
            <a:off x="2313663" y="948994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56" name="Line"/>
          <p:cNvSpPr/>
          <p:nvPr/>
        </p:nvSpPr>
        <p:spPr>
          <a:xfrm>
            <a:off x="2703499" y="1024544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pic>
        <p:nvPicPr>
          <p:cNvPr id="75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14075" y="4931090"/>
            <a:ext cx="7915471" cy="7761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1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59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Filezilla configuration</a:t>
              </a:r>
            </a:p>
          </p:txBody>
        </p:sp>
        <p:sp>
          <p:nvSpPr>
            <p:cNvPr id="760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762" name="TextBox 1"/>
          <p:cNvSpPr txBox="1"/>
          <p:nvPr/>
        </p:nvSpPr>
        <p:spPr>
          <a:xfrm>
            <a:off x="1598162" y="11773472"/>
            <a:ext cx="17316228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From C2 wiki</a:t>
            </a:r>
            <a:r>
              <a:rPr u="none"/>
              <a:t>: https://www.computerome.dk/display/C2W/SSH+login+to+Computerome+2.0</a:t>
            </a:r>
          </a:p>
        </p:txBody>
      </p:sp>
      <p:pic>
        <p:nvPicPr>
          <p:cNvPr id="763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74230" y="3306343"/>
            <a:ext cx="19451055" cy="7436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7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65" name="WORKING ON COMPUTEROME 2.0 - MAGALI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MODULES</a:t>
              </a:r>
            </a:p>
          </p:txBody>
        </p:sp>
        <p:sp>
          <p:nvSpPr>
            <p:cNvPr id="766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768" name="Group"/>
          <p:cNvSpPr txBox="1"/>
          <p:nvPr/>
        </p:nvSpPr>
        <p:spPr>
          <a:xfrm>
            <a:off x="3889263" y="3272591"/>
            <a:ext cx="86717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LOADING A MODULE: MODULE LOAD</a:t>
            </a:r>
          </a:p>
        </p:txBody>
      </p:sp>
      <p:sp>
        <p:nvSpPr>
          <p:cNvPr id="769" name="Open a terminal…"/>
          <p:cNvSpPr txBox="1"/>
          <p:nvPr/>
        </p:nvSpPr>
        <p:spPr>
          <a:xfrm>
            <a:off x="3888343" y="3907591"/>
            <a:ext cx="11030816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 need to load each software you want to use (in its specific version)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load bowtie/2.3.2 </a:t>
            </a:r>
          </a:p>
        </p:txBody>
      </p:sp>
      <p:sp>
        <p:nvSpPr>
          <p:cNvPr id="770" name="Rounded Rectangle"/>
          <p:cNvSpPr/>
          <p:nvPr/>
        </p:nvSpPr>
        <p:spPr>
          <a:xfrm>
            <a:off x="2195404" y="327847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71" name="&gt;"/>
          <p:cNvSpPr txBox="1"/>
          <p:nvPr/>
        </p:nvSpPr>
        <p:spPr>
          <a:xfrm>
            <a:off x="2313663" y="331719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72" name="Line"/>
          <p:cNvSpPr/>
          <p:nvPr/>
        </p:nvSpPr>
        <p:spPr>
          <a:xfrm>
            <a:off x="2703499" y="4072690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73" name="Group"/>
          <p:cNvSpPr txBox="1"/>
          <p:nvPr/>
        </p:nvSpPr>
        <p:spPr>
          <a:xfrm>
            <a:off x="3889263" y="6175601"/>
            <a:ext cx="86717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SEARCHING FOR A MODULE: MODULE AVAIL</a:t>
            </a:r>
          </a:p>
        </p:txBody>
      </p:sp>
      <p:sp>
        <p:nvSpPr>
          <p:cNvPr id="774" name="Open a terminal…"/>
          <p:cNvSpPr txBox="1"/>
          <p:nvPr/>
        </p:nvSpPr>
        <p:spPr>
          <a:xfrm>
            <a:off x="3888344" y="6810602"/>
            <a:ext cx="11993341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Use the avail function with the start of your software name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module avail bowtie</a:t>
            </a:r>
          </a:p>
        </p:txBody>
      </p:sp>
      <p:sp>
        <p:nvSpPr>
          <p:cNvPr id="775" name="Rounded Rectangle"/>
          <p:cNvSpPr/>
          <p:nvPr/>
        </p:nvSpPr>
        <p:spPr>
          <a:xfrm>
            <a:off x="2195404" y="61814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76" name="&gt;"/>
          <p:cNvSpPr txBox="1"/>
          <p:nvPr/>
        </p:nvSpPr>
        <p:spPr>
          <a:xfrm>
            <a:off x="2313663" y="6220204"/>
            <a:ext cx="522214" cy="89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77" name="Line"/>
          <p:cNvSpPr/>
          <p:nvPr/>
        </p:nvSpPr>
        <p:spPr>
          <a:xfrm>
            <a:off x="2703499" y="6975701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78" name="Group"/>
          <p:cNvSpPr txBox="1"/>
          <p:nvPr/>
        </p:nvSpPr>
        <p:spPr>
          <a:xfrm>
            <a:off x="3889263" y="9252837"/>
            <a:ext cx="86717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ADDING THE DEPENDENCIES</a:t>
            </a:r>
          </a:p>
        </p:txBody>
      </p:sp>
      <p:sp>
        <p:nvSpPr>
          <p:cNvPr id="779" name="Open a terminal…"/>
          <p:cNvSpPr txBox="1"/>
          <p:nvPr/>
        </p:nvSpPr>
        <p:spPr>
          <a:xfrm>
            <a:off x="3888343" y="9887837"/>
            <a:ext cx="11030816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When there is a missing dependency, follow the suggestions</a:t>
            </a:r>
          </a:p>
        </p:txBody>
      </p:sp>
      <p:sp>
        <p:nvSpPr>
          <p:cNvPr id="780" name="Rounded Rectangle"/>
          <p:cNvSpPr/>
          <p:nvPr/>
        </p:nvSpPr>
        <p:spPr>
          <a:xfrm>
            <a:off x="2195404" y="9258717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781" name="&gt;"/>
          <p:cNvSpPr txBox="1"/>
          <p:nvPr/>
        </p:nvSpPr>
        <p:spPr>
          <a:xfrm>
            <a:off x="2313663" y="9297441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782" name="Line"/>
          <p:cNvSpPr/>
          <p:nvPr/>
        </p:nvSpPr>
        <p:spPr>
          <a:xfrm>
            <a:off x="2703499" y="10052936"/>
            <a:ext cx="456582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pic>
        <p:nvPicPr>
          <p:cNvPr id="783" name="Picture 19" descr="Picture 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01600" y="8259222"/>
            <a:ext cx="9870738" cy="3587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784" name="Picture 22" descr="Picture 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01600" y="5373273"/>
            <a:ext cx="9870738" cy="1864208"/>
          </a:xfrm>
          <a:prstGeom prst="rect">
            <a:avLst/>
          </a:prstGeom>
          <a:ln w="12700">
            <a:miter lim="400000"/>
          </a:ln>
        </p:spPr>
      </p:pic>
      <p:sp>
        <p:nvSpPr>
          <p:cNvPr id="785" name="TextBox 28"/>
          <p:cNvSpPr txBox="1"/>
          <p:nvPr/>
        </p:nvSpPr>
        <p:spPr>
          <a:xfrm>
            <a:off x="1598162" y="12126427"/>
            <a:ext cx="15228690" cy="559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u="sng">
                <a:solidFill>
                  <a:srgbClr val="999999"/>
                </a:solidFill>
              </a:defRPr>
            </a:pPr>
            <a:r>
              <a:t>More on C2 wiki</a:t>
            </a:r>
            <a:r>
              <a:rPr u="none"/>
              <a:t>: https://www.computerome.dk/display/C2W/Installed+Software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9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787" name="A BREIF TECHINCAL INTERMEZZO - ALLAN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A BREIF TECHINCAL INTERMEZZO - ALLAN</a:t>
              </a:r>
            </a:p>
          </p:txBody>
        </p:sp>
        <p:sp>
          <p:nvSpPr>
            <p:cNvPr id="788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792" name="2 MODULES &amp; QUEING SYSTEM"/>
          <p:cNvSpPr txBox="1"/>
          <p:nvPr/>
        </p:nvSpPr>
        <p:spPr>
          <a:xfrm>
            <a:off x="5392501" y="6856355"/>
            <a:ext cx="8929093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 2 MODULES &amp; QUEING SYSTEM</a:t>
            </a:r>
          </a:p>
        </p:txBody>
      </p:sp>
      <p:grpSp>
        <p:nvGrpSpPr>
          <p:cNvPr id="795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793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794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796" name="PART5"/>
          <p:cNvSpPr txBox="1"/>
          <p:nvPr/>
        </p:nvSpPr>
        <p:spPr>
          <a:xfrm>
            <a:off x="10687397" y="54233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PART5</a:t>
            </a:r>
          </a:p>
        </p:txBody>
      </p:sp>
      <p:grpSp>
        <p:nvGrpSpPr>
          <p:cNvPr id="802" name="Group"/>
          <p:cNvGrpSpPr/>
          <p:nvPr/>
        </p:nvGrpSpPr>
        <p:grpSpPr>
          <a:xfrm>
            <a:off x="5196597" y="7011237"/>
            <a:ext cx="744707" cy="741873"/>
            <a:chOff x="0" y="0"/>
            <a:chExt cx="744705" cy="741872"/>
          </a:xfrm>
        </p:grpSpPr>
        <p:sp>
          <p:nvSpPr>
            <p:cNvPr id="797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8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9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0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1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803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7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805" name="MODULES, QUEING SYSTEM &amp; SCRIPTS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MODULES, QUEING SYSTEM &amp; SCRIPTS - SHYAM</a:t>
              </a:r>
            </a:p>
          </p:txBody>
        </p:sp>
        <p:sp>
          <p:nvSpPr>
            <p:cNvPr id="806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810" name="OPTIMIZATION OF TIME &amp;    OST"/>
          <p:cNvSpPr txBox="1"/>
          <p:nvPr/>
        </p:nvSpPr>
        <p:spPr>
          <a:xfrm>
            <a:off x="5202187" y="6856355"/>
            <a:ext cx="877178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OPTIMIZATION OF TIME &amp;    OST</a:t>
            </a:r>
          </a:p>
        </p:txBody>
      </p:sp>
      <p:grpSp>
        <p:nvGrpSpPr>
          <p:cNvPr id="813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811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812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814" name="PART6"/>
          <p:cNvSpPr txBox="1"/>
          <p:nvPr/>
        </p:nvSpPr>
        <p:spPr>
          <a:xfrm>
            <a:off x="10687397" y="54233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PART6</a:t>
            </a:r>
          </a:p>
        </p:txBody>
      </p:sp>
      <p:grpSp>
        <p:nvGrpSpPr>
          <p:cNvPr id="820" name="Group"/>
          <p:cNvGrpSpPr/>
          <p:nvPr/>
        </p:nvGrpSpPr>
        <p:grpSpPr>
          <a:xfrm>
            <a:off x="15830731" y="7011237"/>
            <a:ext cx="744707" cy="741873"/>
            <a:chOff x="0" y="0"/>
            <a:chExt cx="744705" cy="741872"/>
          </a:xfrm>
        </p:grpSpPr>
        <p:sp>
          <p:nvSpPr>
            <p:cNvPr id="815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6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7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8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9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821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5" name="Group"/>
          <p:cNvGrpSpPr/>
          <p:nvPr/>
        </p:nvGrpSpPr>
        <p:grpSpPr>
          <a:xfrm>
            <a:off x="1598161" y="1527375"/>
            <a:ext cx="17527250" cy="917836"/>
            <a:chOff x="0" y="0"/>
            <a:chExt cx="17527248" cy="917834"/>
          </a:xfrm>
        </p:grpSpPr>
        <p:sp>
          <p:nvSpPr>
            <p:cNvPr id="823" name="OPTIMIZATION OF TIME AND COST ON C2 - SHYAM"/>
            <p:cNvSpPr txBox="1"/>
            <p:nvPr/>
          </p:nvSpPr>
          <p:spPr>
            <a:xfrm>
              <a:off x="597243" y="64396"/>
              <a:ext cx="16930006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OPTIMIZATION OF TIME AND COST ON C2 - SHYAM</a:t>
              </a:r>
            </a:p>
          </p:txBody>
        </p:sp>
        <p:sp>
          <p:nvSpPr>
            <p:cNvPr id="824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"/>
          <p:cNvSpPr/>
          <p:nvPr/>
        </p:nvSpPr>
        <p:spPr>
          <a:xfrm>
            <a:off x="6348" y="3509506"/>
            <a:ext cx="24358604" cy="8932717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ABBE92"/>
                </a:solidFill>
              </a:defRPr>
            </a:pPr>
          </a:p>
        </p:txBody>
      </p:sp>
      <p:pic>
        <p:nvPicPr>
          <p:cNvPr id="116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986280" y="4156867"/>
            <a:ext cx="2705115" cy="2705114"/>
          </a:xfrm>
          <a:prstGeom prst="rect">
            <a:avLst/>
          </a:prstGeom>
        </p:spPr>
      </p:pic>
      <p:grpSp>
        <p:nvGrpSpPr>
          <p:cNvPr id="119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17" name="WHO ARE WE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WHO ARE WE</a:t>
              </a:r>
            </a:p>
          </p:txBody>
        </p:sp>
        <p:sp>
          <p:nvSpPr>
            <p:cNvPr id="118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pic>
        <p:nvPicPr>
          <p:cNvPr id="120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>
            <a:extLst/>
          </a:blip>
          <a:srcRect l="0" t="17139" r="0" b="4774"/>
          <a:stretch>
            <a:fillRect/>
          </a:stretch>
        </p:blipFill>
        <p:spPr>
          <a:xfrm>
            <a:off x="12932547" y="4142387"/>
            <a:ext cx="2627329" cy="27340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SkipperPhotography139.JPG" descr="SkipperPhotography139.JPG"/>
          <p:cNvPicPr>
            <a:picLocks noChangeAspect="1"/>
          </p:cNvPicPr>
          <p:nvPr/>
        </p:nvPicPr>
        <p:blipFill>
          <a:blip r:embed="rId4">
            <a:extLst/>
          </a:blip>
          <a:srcRect l="15275" t="0" r="18365" b="0"/>
          <a:stretch>
            <a:fillRect/>
          </a:stretch>
        </p:blipFill>
        <p:spPr>
          <a:xfrm>
            <a:off x="8988131" y="4142389"/>
            <a:ext cx="2726815" cy="2734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Shyam.jpg" descr="Shyam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79916" y="8373281"/>
            <a:ext cx="2732579" cy="27325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rt_www40.hentindhold_cms.jpg" descr="prt_www40.hentindhold_cms.jpg"/>
          <p:cNvPicPr>
            <a:picLocks noChangeAspect="1"/>
          </p:cNvPicPr>
          <p:nvPr/>
        </p:nvPicPr>
        <p:blipFill>
          <a:blip r:embed="rId6">
            <a:extLst/>
          </a:blip>
          <a:srcRect l="3165" t="0" r="0" b="3259"/>
          <a:stretch>
            <a:fillRect/>
          </a:stretch>
        </p:blipFill>
        <p:spPr>
          <a:xfrm>
            <a:off x="18241480" y="8380868"/>
            <a:ext cx="2719878" cy="27172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rt_www40.hentindhold_cms.jpg" descr="prt_www40.hentindhold_cms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99763" y="8373533"/>
            <a:ext cx="2730513" cy="273051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quare"/>
          <p:cNvSpPr/>
          <p:nvPr/>
        </p:nvSpPr>
        <p:spPr>
          <a:xfrm>
            <a:off x="12761383" y="4024308"/>
            <a:ext cx="2969645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26" name="Square"/>
          <p:cNvSpPr/>
          <p:nvPr/>
        </p:nvSpPr>
        <p:spPr>
          <a:xfrm>
            <a:off x="8866774" y="4024308"/>
            <a:ext cx="2969644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27" name="Square"/>
          <p:cNvSpPr/>
          <p:nvPr/>
        </p:nvSpPr>
        <p:spPr>
          <a:xfrm>
            <a:off x="18116550" y="4024308"/>
            <a:ext cx="2969643" cy="2970233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28" name="Square"/>
          <p:cNvSpPr/>
          <p:nvPr/>
        </p:nvSpPr>
        <p:spPr>
          <a:xfrm>
            <a:off x="18116550" y="8254455"/>
            <a:ext cx="2969643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29" name="Square"/>
          <p:cNvSpPr/>
          <p:nvPr/>
        </p:nvSpPr>
        <p:spPr>
          <a:xfrm>
            <a:off x="12761383" y="8254455"/>
            <a:ext cx="2969645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30" name="Square"/>
          <p:cNvSpPr/>
          <p:nvPr/>
        </p:nvSpPr>
        <p:spPr>
          <a:xfrm>
            <a:off x="8866774" y="8254455"/>
            <a:ext cx="2969644" cy="2970232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31" name="ANDERS KROGH"/>
          <p:cNvSpPr txBox="1"/>
          <p:nvPr/>
        </p:nvSpPr>
        <p:spPr>
          <a:xfrm>
            <a:off x="9122040" y="7150442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ANDERS KROGH</a:t>
            </a:r>
          </a:p>
        </p:txBody>
      </p:sp>
      <p:sp>
        <p:nvSpPr>
          <p:cNvPr id="132" name="THILDE TERKELSEN"/>
          <p:cNvSpPr txBox="1"/>
          <p:nvPr/>
        </p:nvSpPr>
        <p:spPr>
          <a:xfrm>
            <a:off x="12832490" y="7150442"/>
            <a:ext cx="282743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THILDE TERKELSEN</a:t>
            </a:r>
          </a:p>
        </p:txBody>
      </p:sp>
      <p:sp>
        <p:nvSpPr>
          <p:cNvPr id="133" name="BENT PETERSEN"/>
          <p:cNvSpPr txBox="1"/>
          <p:nvPr/>
        </p:nvSpPr>
        <p:spPr>
          <a:xfrm>
            <a:off x="9134796" y="11452167"/>
            <a:ext cx="24335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BENT PETERSEN</a:t>
            </a:r>
          </a:p>
        </p:txBody>
      </p:sp>
      <p:sp>
        <p:nvSpPr>
          <p:cNvPr id="134" name="SHYAM  GOPALAKRISHNAN"/>
          <p:cNvSpPr txBox="1"/>
          <p:nvPr/>
        </p:nvSpPr>
        <p:spPr>
          <a:xfrm>
            <a:off x="12372768" y="11459264"/>
            <a:ext cx="3746875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SHYAM  GOPALAKRISHNAN</a:t>
            </a:r>
          </a:p>
        </p:txBody>
      </p:sp>
      <p:sp>
        <p:nvSpPr>
          <p:cNvPr id="135" name="MAGALI MICHAUT"/>
          <p:cNvSpPr txBox="1"/>
          <p:nvPr/>
        </p:nvSpPr>
        <p:spPr>
          <a:xfrm>
            <a:off x="18302875" y="7150442"/>
            <a:ext cx="2596996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MAGALI MICHAUT</a:t>
            </a:r>
          </a:p>
        </p:txBody>
      </p:sp>
      <p:sp>
        <p:nvSpPr>
          <p:cNvPr id="136" name="ALLAN HAVE"/>
          <p:cNvSpPr txBox="1"/>
          <p:nvPr/>
        </p:nvSpPr>
        <p:spPr>
          <a:xfrm>
            <a:off x="18650007" y="11452167"/>
            <a:ext cx="190272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ALLAN HAVE</a:t>
            </a:r>
          </a:p>
        </p:txBody>
      </p:sp>
      <p:sp>
        <p:nvSpPr>
          <p:cNvPr id="137" name="Anders Krogh, Professor, Head of Center…"/>
          <p:cNvSpPr txBox="1"/>
          <p:nvPr/>
        </p:nvSpPr>
        <p:spPr>
          <a:xfrm>
            <a:off x="1522470" y="5081188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38" name="Magali Michaut,  Research Consultant"/>
          <p:cNvSpPr txBox="1"/>
          <p:nvPr/>
        </p:nvSpPr>
        <p:spPr>
          <a:xfrm>
            <a:off x="1522470" y="7235839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Magali Michaut,  Research Consultant</a:t>
            </a:r>
          </a:p>
        </p:txBody>
      </p:sp>
      <p:sp>
        <p:nvSpPr>
          <p:cNvPr id="139" name="Bent Petersen, Associate Professor…"/>
          <p:cNvSpPr txBox="1"/>
          <p:nvPr/>
        </p:nvSpPr>
        <p:spPr>
          <a:xfrm>
            <a:off x="1522470" y="9014418"/>
            <a:ext cx="7024839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40" name="Allan Have Sørensen, Head of Section"/>
          <p:cNvSpPr txBox="1"/>
          <p:nvPr/>
        </p:nvSpPr>
        <p:spPr>
          <a:xfrm>
            <a:off x="1522470" y="11047936"/>
            <a:ext cx="702483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buSzPct val="100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Allan Have Sørensen, Head of Section</a:t>
            </a:r>
          </a:p>
        </p:txBody>
      </p:sp>
      <p:sp>
        <p:nvSpPr>
          <p:cNvPr id="141" name="DANSTEM:"/>
          <p:cNvSpPr txBox="1"/>
          <p:nvPr/>
        </p:nvSpPr>
        <p:spPr>
          <a:xfrm>
            <a:off x="1499396" y="648843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DANSTEM:</a:t>
            </a:r>
          </a:p>
        </p:txBody>
      </p:sp>
      <p:sp>
        <p:nvSpPr>
          <p:cNvPr id="142" name="CENTER FOR HEALTH DATA SCIENCE:"/>
          <p:cNvSpPr txBox="1"/>
          <p:nvPr/>
        </p:nvSpPr>
        <p:spPr>
          <a:xfrm>
            <a:off x="1499396" y="4396395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CENTER FOR HEALTH DATA SCIENCE:</a:t>
            </a:r>
          </a:p>
        </p:txBody>
      </p:sp>
      <p:sp>
        <p:nvSpPr>
          <p:cNvPr id="143" name="GLOBE INSTITUTE:"/>
          <p:cNvSpPr txBox="1"/>
          <p:nvPr/>
        </p:nvSpPr>
        <p:spPr>
          <a:xfrm>
            <a:off x="1498649" y="8312532"/>
            <a:ext cx="6283948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GLOBE INSTITUTE:</a:t>
            </a:r>
          </a:p>
        </p:txBody>
      </p:sp>
      <p:sp>
        <p:nvSpPr>
          <p:cNvPr id="144" name="KU IT:"/>
          <p:cNvSpPr txBox="1"/>
          <p:nvPr/>
        </p:nvSpPr>
        <p:spPr>
          <a:xfrm>
            <a:off x="1498649" y="10326544"/>
            <a:ext cx="6283948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KU IT:</a:t>
            </a:r>
          </a:p>
        </p:txBody>
      </p:sp>
      <p:pic>
        <p:nvPicPr>
          <p:cNvPr id="145" name="2019-04-16.jpg" descr="2019-04-16.jpg"/>
          <p:cNvPicPr>
            <a:picLocks noChangeAspect="1"/>
          </p:cNvPicPr>
          <p:nvPr/>
        </p:nvPicPr>
        <p:blipFill>
          <a:blip r:embed="rId8">
            <a:extLst/>
          </a:blip>
          <a:srcRect l="23677" t="14988" r="2341" b="32147"/>
          <a:stretch>
            <a:fillRect/>
          </a:stretch>
        </p:blipFill>
        <p:spPr>
          <a:xfrm>
            <a:off x="18241480" y="4149333"/>
            <a:ext cx="2719592" cy="2720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148" name="INTRODU   TION"/>
          <p:cNvSpPr txBox="1"/>
          <p:nvPr/>
        </p:nvSpPr>
        <p:spPr>
          <a:xfrm>
            <a:off x="8884245" y="6847888"/>
            <a:ext cx="442079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INTRODU   TION</a:t>
            </a:r>
          </a:p>
        </p:txBody>
      </p:sp>
      <p:grpSp>
        <p:nvGrpSpPr>
          <p:cNvPr id="151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149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50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152" name="PART1"/>
          <p:cNvSpPr txBox="1"/>
          <p:nvPr/>
        </p:nvSpPr>
        <p:spPr>
          <a:xfrm>
            <a:off x="10687397" y="5423321"/>
            <a:ext cx="1869232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PART1</a:t>
            </a:r>
          </a:p>
        </p:txBody>
      </p:sp>
      <p:grpSp>
        <p:nvGrpSpPr>
          <p:cNvPr id="158" name="Group"/>
          <p:cNvGrpSpPr/>
          <p:nvPr/>
        </p:nvGrpSpPr>
        <p:grpSpPr>
          <a:xfrm>
            <a:off x="12663744" y="7002770"/>
            <a:ext cx="744707" cy="741873"/>
            <a:chOff x="0" y="0"/>
            <a:chExt cx="744705" cy="741872"/>
          </a:xfrm>
        </p:grpSpPr>
        <p:sp>
          <p:nvSpPr>
            <p:cNvPr id="153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4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5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6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7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59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61" name="INTRODUCTION TO C2 - BENT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INTRODUCTION TO C2 - BENT</a:t>
              </a:r>
            </a:p>
          </p:txBody>
        </p:sp>
        <p:sp>
          <p:nvSpPr>
            <p:cNvPr id="162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"/>
          <p:cNvSpPr/>
          <p:nvPr/>
        </p:nvSpPr>
        <p:spPr>
          <a:xfrm>
            <a:off x="-3175" y="0"/>
            <a:ext cx="24377650" cy="13716002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/>
          </a:p>
        </p:txBody>
      </p:sp>
      <p:sp>
        <p:nvSpPr>
          <p:cNvPr id="166" name="THE BASI   S"/>
          <p:cNvSpPr txBox="1"/>
          <p:nvPr/>
        </p:nvSpPr>
        <p:spPr>
          <a:xfrm>
            <a:off x="9550089" y="6847888"/>
            <a:ext cx="3552181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THE BASI   S</a:t>
            </a:r>
          </a:p>
        </p:txBody>
      </p:sp>
      <p:grpSp>
        <p:nvGrpSpPr>
          <p:cNvPr id="169" name="Group"/>
          <p:cNvGrpSpPr/>
          <p:nvPr/>
        </p:nvGrpSpPr>
        <p:grpSpPr>
          <a:xfrm>
            <a:off x="-2601082" y="-2297897"/>
            <a:ext cx="1846479" cy="1838607"/>
            <a:chOff x="-155" y="0"/>
            <a:chExt cx="1846478" cy="1838605"/>
          </a:xfrm>
        </p:grpSpPr>
        <p:pic>
          <p:nvPicPr>
            <p:cNvPr id="167" name="1325x215_WikiBanner.png" descr="1325x215_WikiBanner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112" t="15738" r="82744" b="15445"/>
            <a:stretch>
              <a:fillRect/>
            </a:stretch>
          </p:blipFill>
          <p:spPr>
            <a:xfrm>
              <a:off x="-156" y="687"/>
              <a:ext cx="1846479" cy="183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8" name="Oval"/>
            <p:cNvSpPr/>
            <p:nvPr/>
          </p:nvSpPr>
          <p:spPr>
            <a:xfrm>
              <a:off x="10480" y="0"/>
              <a:ext cx="1833179" cy="1838607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170" name="PART 2"/>
          <p:cNvSpPr txBox="1"/>
          <p:nvPr/>
        </p:nvSpPr>
        <p:spPr>
          <a:xfrm>
            <a:off x="10687397" y="5423321"/>
            <a:ext cx="2035771" cy="105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2" spc="300"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PART 2</a:t>
            </a:r>
          </a:p>
        </p:txBody>
      </p:sp>
      <p:grpSp>
        <p:nvGrpSpPr>
          <p:cNvPr id="176" name="Group"/>
          <p:cNvGrpSpPr/>
          <p:nvPr/>
        </p:nvGrpSpPr>
        <p:grpSpPr>
          <a:xfrm>
            <a:off x="13442678" y="7002770"/>
            <a:ext cx="744707" cy="741873"/>
            <a:chOff x="0" y="0"/>
            <a:chExt cx="744705" cy="741872"/>
          </a:xfrm>
        </p:grpSpPr>
        <p:sp>
          <p:nvSpPr>
            <p:cNvPr id="171" name="Oval"/>
            <p:cNvSpPr/>
            <p:nvPr/>
          </p:nvSpPr>
          <p:spPr>
            <a:xfrm>
              <a:off x="-1" y="-1"/>
              <a:ext cx="744707" cy="741873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2" name="Circle"/>
            <p:cNvSpPr/>
            <p:nvPr/>
          </p:nvSpPr>
          <p:spPr>
            <a:xfrm>
              <a:off x="154355" y="148586"/>
              <a:ext cx="446605" cy="444699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3" name="Circle"/>
            <p:cNvSpPr/>
            <p:nvPr/>
          </p:nvSpPr>
          <p:spPr>
            <a:xfrm>
              <a:off x="222233" y="215512"/>
              <a:ext cx="310847" cy="31084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4" name="Rectangle"/>
            <p:cNvSpPr/>
            <p:nvPr/>
          </p:nvSpPr>
          <p:spPr>
            <a:xfrm rot="21000000">
              <a:off x="443923" y="268277"/>
              <a:ext cx="241370" cy="154395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5" name="Rectangle"/>
            <p:cNvSpPr/>
            <p:nvPr/>
          </p:nvSpPr>
          <p:spPr>
            <a:xfrm rot="600000">
              <a:off x="442476" y="319156"/>
              <a:ext cx="241370" cy="171062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584200">
                <a:defRPr sz="22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77" name="Rectangle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"/>
          <p:cNvGrpSpPr/>
          <p:nvPr/>
        </p:nvGrpSpPr>
        <p:grpSpPr>
          <a:xfrm>
            <a:off x="1598162" y="1527375"/>
            <a:ext cx="15224118" cy="886057"/>
            <a:chOff x="0" y="0"/>
            <a:chExt cx="15224117" cy="886055"/>
          </a:xfrm>
        </p:grpSpPr>
        <p:sp>
          <p:nvSpPr>
            <p:cNvPr id="179" name="BEFORE LOG IN TO COMPUTEROME 2.0"/>
            <p:cNvSpPr txBox="1"/>
            <p:nvPr/>
          </p:nvSpPr>
          <p:spPr>
            <a:xfrm>
              <a:off x="597242" y="3608"/>
              <a:ext cx="14626875" cy="853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BEFORE LOG IN TO COMPUTEROME 2.0</a:t>
              </a:r>
            </a:p>
          </p:txBody>
        </p:sp>
        <p:sp>
          <p:nvSpPr>
            <p:cNvPr id="180" name="Rectangle"/>
            <p:cNvSpPr/>
            <p:nvPr/>
          </p:nvSpPr>
          <p:spPr>
            <a:xfrm rot="5400000">
              <a:off x="-363260" y="363259"/>
              <a:ext cx="886057" cy="159538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182" name="Прямоугольник 13"/>
          <p:cNvSpPr/>
          <p:nvPr/>
        </p:nvSpPr>
        <p:spPr>
          <a:xfrm>
            <a:off x="127000" y="8213049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914400">
              <a:defRPr sz="1800"/>
            </a:pPr>
          </a:p>
        </p:txBody>
      </p:sp>
      <p:sp>
        <p:nvSpPr>
          <p:cNvPr id="183" name="Текст 2"/>
          <p:cNvSpPr txBox="1"/>
          <p:nvPr/>
        </p:nvSpPr>
        <p:spPr>
          <a:xfrm>
            <a:off x="1934718" y="9886923"/>
            <a:ext cx="4464942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84" name="Овал 27"/>
          <p:cNvSpPr/>
          <p:nvPr/>
        </p:nvSpPr>
        <p:spPr>
          <a:xfrm>
            <a:off x="3226478" y="7461019"/>
            <a:ext cx="1932223" cy="1932223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85" name="Овал 28"/>
          <p:cNvSpPr/>
          <p:nvPr/>
        </p:nvSpPr>
        <p:spPr>
          <a:xfrm>
            <a:off x="8639188" y="7461019"/>
            <a:ext cx="1932223" cy="1932223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86" name="Овал 29"/>
          <p:cNvSpPr/>
          <p:nvPr/>
        </p:nvSpPr>
        <p:spPr>
          <a:xfrm>
            <a:off x="14051897" y="7461019"/>
            <a:ext cx="1932223" cy="1932223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87" name="Овал 30"/>
          <p:cNvSpPr/>
          <p:nvPr/>
        </p:nvSpPr>
        <p:spPr>
          <a:xfrm>
            <a:off x="19464607" y="7461019"/>
            <a:ext cx="1932223" cy="1932223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8" tIns="45718" rIns="45718" bIns="45718" anchor="ctr"/>
          <a:lstStyle/>
          <a:p>
            <a:pPr algn="ctr" defTabSz="914400">
              <a:defRPr sz="1800"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88" name="ACCOUNT"/>
          <p:cNvSpPr txBox="1"/>
          <p:nvPr/>
        </p:nvSpPr>
        <p:spPr>
          <a:xfrm>
            <a:off x="3315151" y="6490043"/>
            <a:ext cx="1754875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ACCOUNT</a:t>
            </a:r>
          </a:p>
        </p:txBody>
      </p:sp>
      <p:sp>
        <p:nvSpPr>
          <p:cNvPr id="189" name="ENTRUST APP"/>
          <p:cNvSpPr txBox="1"/>
          <p:nvPr/>
        </p:nvSpPr>
        <p:spPr>
          <a:xfrm>
            <a:off x="8377718" y="6490043"/>
            <a:ext cx="2455161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D698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ENTRUST APP</a:t>
            </a:r>
          </a:p>
        </p:txBody>
      </p:sp>
      <p:sp>
        <p:nvSpPr>
          <p:cNvPr id="190" name="PUTTY OR MOBAXTERM…"/>
          <p:cNvSpPr txBox="1"/>
          <p:nvPr/>
        </p:nvSpPr>
        <p:spPr>
          <a:xfrm>
            <a:off x="12875135" y="6293194"/>
            <a:ext cx="4285747" cy="87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b="1" sz="2600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PUTTY OR MOBAXTERM</a:t>
            </a:r>
          </a:p>
          <a:p>
            <a:pPr algn="ctr">
              <a:defRPr b="1" sz="2600">
                <a:solidFill>
                  <a:srgbClr val="6E908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91" name="THINLINK CLIENT"/>
          <p:cNvSpPr txBox="1"/>
          <p:nvPr/>
        </p:nvSpPr>
        <p:spPr>
          <a:xfrm>
            <a:off x="18959407" y="6490043"/>
            <a:ext cx="2942622" cy="48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8C9C7B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THINLINK CLIENT</a:t>
            </a:r>
          </a:p>
        </p:txBody>
      </p:sp>
      <p:sp>
        <p:nvSpPr>
          <p:cNvPr id="192" name="Rectangle"/>
          <p:cNvSpPr/>
          <p:nvPr/>
        </p:nvSpPr>
        <p:spPr>
          <a:xfrm>
            <a:off x="1202282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3" name="Rectangle"/>
          <p:cNvSpPr/>
          <p:nvPr/>
        </p:nvSpPr>
        <p:spPr>
          <a:xfrm>
            <a:off x="17435537" y="7796052"/>
            <a:ext cx="57765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4" name="Rectangle"/>
          <p:cNvSpPr/>
          <p:nvPr/>
        </p:nvSpPr>
        <p:spPr>
          <a:xfrm>
            <a:off x="22848247" y="7796052"/>
            <a:ext cx="1549303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5" name="Rectangle"/>
          <p:cNvSpPr/>
          <p:nvPr/>
        </p:nvSpPr>
        <p:spPr>
          <a:xfrm>
            <a:off x="20186" y="7796052"/>
            <a:ext cx="1754872" cy="12700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6" name="Line"/>
          <p:cNvSpPr/>
          <p:nvPr/>
        </p:nvSpPr>
        <p:spPr>
          <a:xfrm flipV="1">
            <a:off x="12052778" y="7991374"/>
            <a:ext cx="567768" cy="879358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7" name="Line"/>
          <p:cNvSpPr/>
          <p:nvPr/>
        </p:nvSpPr>
        <p:spPr>
          <a:xfrm flipV="1">
            <a:off x="17440087" y="7991374"/>
            <a:ext cx="567768" cy="879358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198" name="Shape"/>
          <p:cNvSpPr/>
          <p:nvPr/>
        </p:nvSpPr>
        <p:spPr>
          <a:xfrm>
            <a:off x="3737836" y="7871344"/>
            <a:ext cx="909506" cy="1043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199" name="Shape"/>
          <p:cNvSpPr/>
          <p:nvPr/>
        </p:nvSpPr>
        <p:spPr>
          <a:xfrm>
            <a:off x="14538825" y="7966209"/>
            <a:ext cx="894869" cy="88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200" name="Rounded Rectangle"/>
          <p:cNvSpPr/>
          <p:nvPr/>
        </p:nvSpPr>
        <p:spPr>
          <a:xfrm>
            <a:off x="19975965" y="7952307"/>
            <a:ext cx="961827" cy="962256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01" name="Rounded Rectangle"/>
          <p:cNvSpPr/>
          <p:nvPr/>
        </p:nvSpPr>
        <p:spPr>
          <a:xfrm rot="3780000">
            <a:off x="20658880" y="7933996"/>
            <a:ext cx="256962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02" name="Rounded Rectangle"/>
          <p:cNvSpPr/>
          <p:nvPr/>
        </p:nvSpPr>
        <p:spPr>
          <a:xfrm rot="1620000">
            <a:off x="20133067" y="8444878"/>
            <a:ext cx="256977" cy="688790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03" name="Текст 2"/>
          <p:cNvSpPr txBox="1"/>
          <p:nvPr/>
        </p:nvSpPr>
        <p:spPr>
          <a:xfrm>
            <a:off x="7195029" y="9886923"/>
            <a:ext cx="4698303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204" name="Текст 2"/>
          <p:cNvSpPr txBox="1"/>
          <p:nvPr/>
        </p:nvSpPr>
        <p:spPr>
          <a:xfrm>
            <a:off x="12467841" y="9886923"/>
            <a:ext cx="5281808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Windows users should have an ssh client. MobaXterm users have to configure their ssh settings - see link.</a:t>
            </a:r>
          </a:p>
        </p:txBody>
      </p:sp>
      <p:sp>
        <p:nvSpPr>
          <p:cNvPr id="205" name="https://www.computerome.dk/display/C2W/Getting+Started+-+new+users#GettingStarted-newusers-SSHlogintoComputerome2.0"/>
          <p:cNvSpPr txBox="1"/>
          <p:nvPr/>
        </p:nvSpPr>
        <p:spPr>
          <a:xfrm>
            <a:off x="5711117" y="4123270"/>
            <a:ext cx="17004204" cy="447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500" u="sng">
                <a:solidFill>
                  <a:srgbClr val="323E4E"/>
                </a:solid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https://www.computerome.dk/display/C2W/Getting+Started+-+new+users#GettingStarted-newusers-SSHlogintoComputerome2.0</a:t>
            </a:r>
            <a:r>
              <a:rPr sz="2600" u="none">
                <a:solidFill>
                  <a:srgbClr val="999999"/>
                </a:solidFill>
              </a:rPr>
              <a:t> </a:t>
            </a:r>
          </a:p>
        </p:txBody>
      </p:sp>
      <p:sp>
        <p:nvSpPr>
          <p:cNvPr id="206" name="Текст 2"/>
          <p:cNvSpPr txBox="1"/>
          <p:nvPr/>
        </p:nvSpPr>
        <p:spPr>
          <a:xfrm>
            <a:off x="18015255" y="9886923"/>
            <a:ext cx="5315612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 defTabSz="2438643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207" name="Rectangle"/>
          <p:cNvSpPr/>
          <p:nvPr/>
        </p:nvSpPr>
        <p:spPr>
          <a:xfrm>
            <a:off x="1606549" y="3712181"/>
            <a:ext cx="21410208" cy="1270002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08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3">
              <a:lnSpc>
                <a:spcPct val="150000"/>
              </a:lnSpc>
              <a:spcBef>
                <a:spcPts val="200"/>
              </a:spcBef>
              <a:defRPr b="1" sz="26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GETTING STARTED:</a:t>
            </a:r>
          </a:p>
        </p:txBody>
      </p:sp>
      <p:sp>
        <p:nvSpPr>
          <p:cNvPr id="209" name="Shape"/>
          <p:cNvSpPr/>
          <p:nvPr/>
        </p:nvSpPr>
        <p:spPr>
          <a:xfrm>
            <a:off x="9273886" y="7797975"/>
            <a:ext cx="662825" cy="11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210" name="Shape"/>
          <p:cNvSpPr/>
          <p:nvPr/>
        </p:nvSpPr>
        <p:spPr>
          <a:xfrm>
            <a:off x="9433359" y="8098291"/>
            <a:ext cx="344849" cy="48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roup"/>
          <p:cNvSpPr txBox="1"/>
          <p:nvPr/>
        </p:nvSpPr>
        <p:spPr>
          <a:xfrm flipH="1" rot="10800000">
            <a:off x="3635823" y="4402807"/>
            <a:ext cx="68055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THINLINC</a:t>
            </a:r>
          </a:p>
        </p:txBody>
      </p:sp>
      <p:grpSp>
        <p:nvGrpSpPr>
          <p:cNvPr id="216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213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14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15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sp>
        <p:nvSpPr>
          <p:cNvPr id="217" name="Group"/>
          <p:cNvSpPr txBox="1"/>
          <p:nvPr/>
        </p:nvSpPr>
        <p:spPr>
          <a:xfrm flipH="1" rot="10800000">
            <a:off x="3635822" y="8210650"/>
            <a:ext cx="607287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SSH</a:t>
            </a:r>
          </a:p>
        </p:txBody>
      </p:sp>
      <p:sp>
        <p:nvSpPr>
          <p:cNvPr id="218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19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220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pic>
        <p:nvPicPr>
          <p:cNvPr id="221" name="Thinlink1.png" descr="Thinlink1.png"/>
          <p:cNvPicPr>
            <a:picLocks noChangeAspect="1"/>
          </p:cNvPicPr>
          <p:nvPr/>
        </p:nvPicPr>
        <p:blipFill>
          <a:blip r:embed="rId2">
            <a:extLst/>
          </a:blip>
          <a:srcRect l="760" t="1288" r="490" b="7850"/>
          <a:stretch>
            <a:fillRect/>
          </a:stretch>
        </p:blipFill>
        <p:spPr>
          <a:xfrm>
            <a:off x="11504987" y="4836517"/>
            <a:ext cx="7587209" cy="4203442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24" name="Group"/>
          <p:cNvGrpSpPr/>
          <p:nvPr/>
        </p:nvGrpSpPr>
        <p:grpSpPr>
          <a:xfrm>
            <a:off x="11513918" y="4842490"/>
            <a:ext cx="11672133" cy="6739671"/>
            <a:chOff x="0" y="0"/>
            <a:chExt cx="11672132" cy="6739670"/>
          </a:xfrm>
        </p:grpSpPr>
        <p:pic>
          <p:nvPicPr>
            <p:cNvPr id="222" name="Thinlink2.png" descr="Thinlink2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804" t="2155" r="403" b="1431"/>
            <a:stretch>
              <a:fillRect/>
            </a:stretch>
          </p:blipFill>
          <p:spPr>
            <a:xfrm>
              <a:off x="0" y="4648791"/>
              <a:ext cx="7587017" cy="2084386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23" name="ssh3.JPG" descr="ssh3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3486" r="0" b="0"/>
            <a:stretch>
              <a:fillRect/>
            </a:stretch>
          </p:blipFill>
          <p:spPr>
            <a:xfrm>
              <a:off x="7746069" y="0"/>
              <a:ext cx="3926064" cy="6739671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25" name="Thinlink2.png" descr="Thinlink2.png"/>
          <p:cNvPicPr>
            <a:picLocks noChangeAspect="1"/>
          </p:cNvPicPr>
          <p:nvPr/>
        </p:nvPicPr>
        <p:blipFill>
          <a:blip r:embed="rId5">
            <a:extLst/>
          </a:blip>
          <a:srcRect l="174" t="0" r="30465" b="25238"/>
          <a:stretch>
            <a:fillRect/>
          </a:stretch>
        </p:blipFill>
        <p:spPr>
          <a:xfrm>
            <a:off x="11498637" y="4555369"/>
            <a:ext cx="11772336" cy="7516525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Open a terminal…"/>
          <p:cNvSpPr txBox="1"/>
          <p:nvPr/>
        </p:nvSpPr>
        <p:spPr>
          <a:xfrm>
            <a:off x="3635823" y="9318883"/>
            <a:ext cx="6997601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27" name="Download and install the ThinLinc Client…"/>
          <p:cNvSpPr txBox="1"/>
          <p:nvPr/>
        </p:nvSpPr>
        <p:spPr>
          <a:xfrm>
            <a:off x="3622204" y="5508755"/>
            <a:ext cx="7024839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 or click your way around</a:t>
            </a:r>
          </a:p>
        </p:txBody>
      </p:sp>
      <p:grpSp>
        <p:nvGrpSpPr>
          <p:cNvPr id="230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28" name="LOG IN TO COMPUTEROME 2.0 2.0"/>
            <p:cNvSpPr txBox="1"/>
            <p:nvPr/>
          </p:nvSpPr>
          <p:spPr>
            <a:xfrm>
              <a:off x="653298" y="0"/>
              <a:ext cx="9685046" cy="1615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LOG IN TO COMPUTEROME 2.0 2.0</a:t>
              </a:r>
            </a:p>
          </p:txBody>
        </p:sp>
        <p:sp>
          <p:nvSpPr>
            <p:cNvPr id="229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4" grpId="1"/>
      <p:bldP build="whole" bldLvl="1" animBg="1" rev="0" advAuto="0" spid="225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roup"/>
          <p:cNvGrpSpPr/>
          <p:nvPr/>
        </p:nvGrpSpPr>
        <p:grpSpPr>
          <a:xfrm>
            <a:off x="1560062" y="1164916"/>
            <a:ext cx="10338344" cy="1615439"/>
            <a:chOff x="0" y="0"/>
            <a:chExt cx="10338343" cy="1615438"/>
          </a:xfrm>
        </p:grpSpPr>
        <p:sp>
          <p:nvSpPr>
            <p:cNvPr id="232" name="LOG IN TO COMPUTEROME 2.0 2.0"/>
            <p:cNvSpPr txBox="1"/>
            <p:nvPr/>
          </p:nvSpPr>
          <p:spPr>
            <a:xfrm>
              <a:off x="653298" y="0"/>
              <a:ext cx="9685046" cy="1615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b="1" sz="5000">
                  <a:solidFill>
                    <a:srgbClr val="323E4E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LOG IN TO COMPUTEROME 2.0 2.0</a:t>
              </a:r>
            </a:p>
          </p:txBody>
        </p:sp>
        <p:sp>
          <p:nvSpPr>
            <p:cNvPr id="233" name="Rectangle"/>
            <p:cNvSpPr/>
            <p:nvPr/>
          </p:nvSpPr>
          <p:spPr>
            <a:xfrm rot="5400000">
              <a:off x="-397355" y="720463"/>
              <a:ext cx="969221" cy="17451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</a:p>
          </p:txBody>
        </p:sp>
      </p:grpSp>
      <p:sp>
        <p:nvSpPr>
          <p:cNvPr id="235" name="Group"/>
          <p:cNvSpPr txBox="1"/>
          <p:nvPr/>
        </p:nvSpPr>
        <p:spPr>
          <a:xfrm flipH="1" rot="10800000">
            <a:off x="3635822" y="8212464"/>
            <a:ext cx="607287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SSH</a:t>
            </a:r>
          </a:p>
        </p:txBody>
      </p:sp>
      <p:sp>
        <p:nvSpPr>
          <p:cNvPr id="236" name="Open a terminal…"/>
          <p:cNvSpPr txBox="1"/>
          <p:nvPr/>
        </p:nvSpPr>
        <p:spPr>
          <a:xfrm>
            <a:off x="3634904" y="9321800"/>
            <a:ext cx="6963917" cy="156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37" name="Group"/>
          <p:cNvSpPr txBox="1"/>
          <p:nvPr/>
        </p:nvSpPr>
        <p:spPr>
          <a:xfrm flipH="1" rot="10800000">
            <a:off x="3635823" y="4402807"/>
            <a:ext cx="6805505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600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THINLINC</a:t>
            </a:r>
          </a:p>
        </p:txBody>
      </p:sp>
      <p:grpSp>
        <p:nvGrpSpPr>
          <p:cNvPr id="241" name="Group"/>
          <p:cNvGrpSpPr/>
          <p:nvPr/>
        </p:nvGrpSpPr>
        <p:grpSpPr>
          <a:xfrm>
            <a:off x="1941964" y="4882679"/>
            <a:ext cx="1371173" cy="1400975"/>
            <a:chOff x="0" y="0"/>
            <a:chExt cx="1371171" cy="1400974"/>
          </a:xfrm>
        </p:grpSpPr>
        <p:sp>
          <p:nvSpPr>
            <p:cNvPr id="238" name="Rounded Rectangle"/>
            <p:cNvSpPr/>
            <p:nvPr/>
          </p:nvSpPr>
          <p:spPr>
            <a:xfrm>
              <a:off x="0" y="0"/>
              <a:ext cx="1120898" cy="1121400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39" name="Rounded Rectangle"/>
            <p:cNvSpPr/>
            <p:nvPr/>
          </p:nvSpPr>
          <p:spPr>
            <a:xfrm rot="3780000">
              <a:off x="795858" y="-21341"/>
              <a:ext cx="299460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  <p:sp>
          <p:nvSpPr>
            <p:cNvPr id="240" name="Rounded Rectangle"/>
            <p:cNvSpPr/>
            <p:nvPr/>
          </p:nvSpPr>
          <p:spPr>
            <a:xfrm rot="1620000">
              <a:off x="183084" y="574033"/>
              <a:ext cx="299477" cy="80270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999999"/>
                  </a:solidFill>
                </a:defRPr>
              </a:pPr>
            </a:p>
          </p:txBody>
        </p:sp>
      </p:grpSp>
      <p:pic>
        <p:nvPicPr>
          <p:cNvPr id="242" name="ssh1.png" descr="ssh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58175" y="4670483"/>
            <a:ext cx="9940078" cy="5764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ssh2.JPG" descr="ssh2.JPG"/>
          <p:cNvPicPr>
            <a:picLocks noChangeAspect="1"/>
          </p:cNvPicPr>
          <p:nvPr/>
        </p:nvPicPr>
        <p:blipFill>
          <a:blip r:embed="rId4">
            <a:extLst/>
          </a:blip>
          <a:srcRect l="0" t="3582" r="0" b="0"/>
          <a:stretch>
            <a:fillRect/>
          </a:stretch>
        </p:blipFill>
        <p:spPr>
          <a:xfrm>
            <a:off x="18825348" y="5971909"/>
            <a:ext cx="3600137" cy="61740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7" name="Group"/>
          <p:cNvGrpSpPr/>
          <p:nvPr/>
        </p:nvGrpSpPr>
        <p:grpSpPr>
          <a:xfrm>
            <a:off x="11515190" y="4670483"/>
            <a:ext cx="12124971" cy="7473414"/>
            <a:chOff x="0" y="0"/>
            <a:chExt cx="12124970" cy="7473413"/>
          </a:xfrm>
        </p:grpSpPr>
        <p:pic>
          <p:nvPicPr>
            <p:cNvPr id="244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2123940" cy="74734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5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5794766" y="71304"/>
              <a:ext cx="4519205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6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7605765" y="71304"/>
              <a:ext cx="4519206" cy="2992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48" name="Download and install the ThinLinc Client…"/>
          <p:cNvSpPr txBox="1"/>
          <p:nvPr/>
        </p:nvSpPr>
        <p:spPr>
          <a:xfrm>
            <a:off x="3622204" y="5508755"/>
            <a:ext cx="7024839" cy="1932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Open a terminal or click your way around</a:t>
            </a:r>
          </a:p>
        </p:txBody>
      </p:sp>
      <p:sp>
        <p:nvSpPr>
          <p:cNvPr id="249" name="Rounded Rectangle"/>
          <p:cNvSpPr/>
          <p:nvPr/>
        </p:nvSpPr>
        <p:spPr>
          <a:xfrm>
            <a:off x="1941964" y="8692680"/>
            <a:ext cx="1122046" cy="1121399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  <p:sp>
        <p:nvSpPr>
          <p:cNvPr id="250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251" name="Line"/>
          <p:cNvSpPr/>
          <p:nvPr/>
        </p:nvSpPr>
        <p:spPr>
          <a:xfrm>
            <a:off x="2450059" y="9486900"/>
            <a:ext cx="45658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999999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7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Lucida Grande"/>
        <a:ea typeface="Lucida Grande"/>
        <a:cs typeface="Lucida Grand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9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43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